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handoutMasterIdLst>
    <p:handoutMasterId r:id="rId31"/>
  </p:handoutMasterIdLst>
  <p:sldIdLst>
    <p:sldId id="256" r:id="rId2"/>
    <p:sldId id="286" r:id="rId3"/>
    <p:sldId id="284" r:id="rId4"/>
    <p:sldId id="285" r:id="rId5"/>
    <p:sldId id="261" r:id="rId6"/>
    <p:sldId id="287" r:id="rId7"/>
    <p:sldId id="257" r:id="rId8"/>
    <p:sldId id="277" r:id="rId9"/>
    <p:sldId id="262" r:id="rId10"/>
    <p:sldId id="263" r:id="rId11"/>
    <p:sldId id="279" r:id="rId12"/>
    <p:sldId id="260" r:id="rId13"/>
    <p:sldId id="282" r:id="rId14"/>
    <p:sldId id="281" r:id="rId15"/>
    <p:sldId id="280" r:id="rId16"/>
    <p:sldId id="264" r:id="rId17"/>
    <p:sldId id="275" r:id="rId18"/>
    <p:sldId id="266" r:id="rId19"/>
    <p:sldId id="267" r:id="rId20"/>
    <p:sldId id="268" r:id="rId21"/>
    <p:sldId id="269" r:id="rId22"/>
    <p:sldId id="270" r:id="rId23"/>
    <p:sldId id="271" r:id="rId24"/>
    <p:sldId id="272" r:id="rId25"/>
    <p:sldId id="273" r:id="rId26"/>
    <p:sldId id="274" r:id="rId27"/>
    <p:sldId id="278" r:id="rId28"/>
    <p:sldId id="288" r:id="rId29"/>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0063" autoAdjust="0"/>
    <p:restoredTop sz="94660"/>
  </p:normalViewPr>
  <p:slideViewPr>
    <p:cSldViewPr>
      <p:cViewPr varScale="1">
        <p:scale>
          <a:sx n="74" d="100"/>
          <a:sy n="74" d="100"/>
        </p:scale>
        <p:origin x="-822" y="-96"/>
      </p:cViewPr>
      <p:guideLst>
        <p:guide orient="horz" pos="2160"/>
        <p:guide pos="2880"/>
      </p:guideLst>
    </p:cSldViewPr>
  </p:slideViewPr>
  <p:notesTextViewPr>
    <p:cViewPr>
      <p:scale>
        <a:sx n="1" d="1"/>
        <a:sy n="1" d="1"/>
      </p:scale>
      <p:origin x="0" y="0"/>
    </p:cViewPr>
  </p:notesTextViewPr>
  <p:sorterViewPr>
    <p:cViewPr>
      <p:scale>
        <a:sx n="112" d="100"/>
        <a:sy n="112" d="100"/>
      </p:scale>
      <p:origin x="0" y="643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F4682C-A5DD-41E4-A723-BF7FC55118EE}" type="doc">
      <dgm:prSet loTypeId="urn:microsoft.com/office/officeart/2005/8/layout/pyramid1" loCatId="pyramid" qsTypeId="urn:microsoft.com/office/officeart/2005/8/quickstyle/3d2" qsCatId="3D" csTypeId="urn:microsoft.com/office/officeart/2005/8/colors/colorful1" csCatId="colorful" phldr="1"/>
      <dgm:spPr/>
    </dgm:pt>
    <dgm:pt modelId="{E10C60E5-5E4E-471D-A1EC-E2A3BE3F8D21}">
      <dgm:prSet phldrT="[Text]"/>
      <dgm:spPr/>
      <dgm:t>
        <a:bodyPr/>
        <a:lstStyle/>
        <a:p>
          <a:pPr algn="l"/>
          <a:r>
            <a:rPr lang="en-US" dirty="0" smtClean="0">
              <a:solidFill>
                <a:schemeClr val="bg1"/>
              </a:solidFill>
            </a:rPr>
            <a:t>Air, food, water, sleep, homeostasis</a:t>
          </a:r>
          <a:endParaRPr lang="en-US" dirty="0">
            <a:solidFill>
              <a:schemeClr val="bg1"/>
            </a:solidFill>
          </a:endParaRPr>
        </a:p>
      </dgm:t>
    </dgm:pt>
    <dgm:pt modelId="{F44BE3EF-9A7C-4778-B7E3-0EEB541B90DB}" type="parTrans" cxnId="{DA156549-8A67-4013-A38A-6684C9C7B930}">
      <dgm:prSet/>
      <dgm:spPr/>
      <dgm:t>
        <a:bodyPr/>
        <a:lstStyle/>
        <a:p>
          <a:endParaRPr lang="en-US"/>
        </a:p>
      </dgm:t>
    </dgm:pt>
    <dgm:pt modelId="{7A1E3B5C-911B-471D-A8A8-BD8D4DECBA47}" type="sibTrans" cxnId="{DA156549-8A67-4013-A38A-6684C9C7B930}">
      <dgm:prSet/>
      <dgm:spPr/>
      <dgm:t>
        <a:bodyPr/>
        <a:lstStyle/>
        <a:p>
          <a:endParaRPr lang="en-US"/>
        </a:p>
      </dgm:t>
    </dgm:pt>
    <dgm:pt modelId="{311A0E7E-DFFD-4A88-B298-4A4B439814F8}">
      <dgm:prSet phldrT="[Text]"/>
      <dgm:spPr/>
      <dgm:t>
        <a:bodyPr/>
        <a:lstStyle/>
        <a:p>
          <a:pPr algn="l"/>
          <a:r>
            <a:rPr lang="en-US" dirty="0" smtClean="0">
              <a:solidFill>
                <a:schemeClr val="bg1"/>
              </a:solidFill>
            </a:rPr>
            <a:t>Physical security, income, property, social morality, health</a:t>
          </a:r>
          <a:endParaRPr lang="en-US" dirty="0">
            <a:solidFill>
              <a:schemeClr val="bg1"/>
            </a:solidFill>
          </a:endParaRPr>
        </a:p>
      </dgm:t>
    </dgm:pt>
    <dgm:pt modelId="{23151EB2-7A19-41FE-927D-E5AA193AC091}" type="parTrans" cxnId="{021C8F23-C3F5-4571-9DC2-10981B489D83}">
      <dgm:prSet/>
      <dgm:spPr/>
      <dgm:t>
        <a:bodyPr/>
        <a:lstStyle/>
        <a:p>
          <a:endParaRPr lang="en-US"/>
        </a:p>
      </dgm:t>
    </dgm:pt>
    <dgm:pt modelId="{6B967258-3CD5-48E7-9391-DD3B0A84AF79}" type="sibTrans" cxnId="{021C8F23-C3F5-4571-9DC2-10981B489D83}">
      <dgm:prSet/>
      <dgm:spPr/>
      <dgm:t>
        <a:bodyPr/>
        <a:lstStyle/>
        <a:p>
          <a:endParaRPr lang="en-US"/>
        </a:p>
      </dgm:t>
    </dgm:pt>
    <dgm:pt modelId="{FA6D1B93-5821-4D76-86D6-C8C1BCA3BC98}">
      <dgm:prSet phldrT="[Text]"/>
      <dgm:spPr/>
      <dgm:t>
        <a:bodyPr/>
        <a:lstStyle/>
        <a:p>
          <a:pPr algn="l"/>
          <a:r>
            <a:rPr lang="en-US" dirty="0" smtClean="0">
              <a:solidFill>
                <a:schemeClr val="bg1"/>
              </a:solidFill>
            </a:rPr>
            <a:t>Friendship, family, sexual intimacy</a:t>
          </a:r>
          <a:endParaRPr lang="en-US" dirty="0">
            <a:solidFill>
              <a:schemeClr val="bg1"/>
            </a:solidFill>
          </a:endParaRPr>
        </a:p>
      </dgm:t>
    </dgm:pt>
    <dgm:pt modelId="{1EA81FDF-8531-4829-AA71-BA9BAFF00A7A}" type="parTrans" cxnId="{A7575C12-DE11-491A-A777-AB4FA46B0412}">
      <dgm:prSet/>
      <dgm:spPr/>
      <dgm:t>
        <a:bodyPr/>
        <a:lstStyle/>
        <a:p>
          <a:endParaRPr lang="en-US"/>
        </a:p>
      </dgm:t>
    </dgm:pt>
    <dgm:pt modelId="{0F083647-0CDC-43B7-9744-3E53557CA17A}" type="sibTrans" cxnId="{A7575C12-DE11-491A-A777-AB4FA46B0412}">
      <dgm:prSet/>
      <dgm:spPr/>
      <dgm:t>
        <a:bodyPr/>
        <a:lstStyle/>
        <a:p>
          <a:endParaRPr lang="en-US"/>
        </a:p>
      </dgm:t>
    </dgm:pt>
    <dgm:pt modelId="{5DD774FF-9ECD-4864-87B2-4FC50FB83A23}">
      <dgm:prSet phldrT="[Text]"/>
      <dgm:spPr/>
      <dgm:t>
        <a:bodyPr/>
        <a:lstStyle/>
        <a:p>
          <a:r>
            <a:rPr lang="en-US" dirty="0" smtClean="0">
              <a:solidFill>
                <a:schemeClr val="bg1"/>
              </a:solidFill>
            </a:rPr>
            <a:t>Self-esteem, confidence, respect of others, achievement</a:t>
          </a:r>
          <a:endParaRPr lang="en-US" dirty="0">
            <a:solidFill>
              <a:schemeClr val="bg1"/>
            </a:solidFill>
          </a:endParaRPr>
        </a:p>
      </dgm:t>
    </dgm:pt>
    <dgm:pt modelId="{49939F9B-44E7-41F7-8835-0EFC38CC2AEA}" type="parTrans" cxnId="{BB8B5291-E233-4246-B955-61929D6AB74F}">
      <dgm:prSet/>
      <dgm:spPr/>
      <dgm:t>
        <a:bodyPr/>
        <a:lstStyle/>
        <a:p>
          <a:endParaRPr lang="en-US"/>
        </a:p>
      </dgm:t>
    </dgm:pt>
    <dgm:pt modelId="{FD962C2D-0E6B-43AF-A1D6-533A0E3BD173}" type="sibTrans" cxnId="{BB8B5291-E233-4246-B955-61929D6AB74F}">
      <dgm:prSet/>
      <dgm:spPr/>
      <dgm:t>
        <a:bodyPr/>
        <a:lstStyle/>
        <a:p>
          <a:endParaRPr lang="en-US"/>
        </a:p>
      </dgm:t>
    </dgm:pt>
    <dgm:pt modelId="{F9FC41A0-F4EE-439D-B4B9-0E08E187062B}">
      <dgm:prSet phldrT="[Text]"/>
      <dgm:spPr/>
      <dgm:t>
        <a:bodyPr/>
        <a:lstStyle/>
        <a:p>
          <a:r>
            <a:rPr lang="en-US" dirty="0" smtClean="0">
              <a:solidFill>
                <a:schemeClr val="bg1">
                  <a:lumMod val="65000"/>
                </a:schemeClr>
              </a:solidFill>
            </a:rPr>
            <a:t>Creativity, clarity, curiosity, no prejudice</a:t>
          </a:r>
          <a:endParaRPr lang="en-US" dirty="0">
            <a:solidFill>
              <a:schemeClr val="bg1">
                <a:lumMod val="65000"/>
              </a:schemeClr>
            </a:solidFill>
          </a:endParaRPr>
        </a:p>
      </dgm:t>
    </dgm:pt>
    <dgm:pt modelId="{2A652B6B-776D-46CC-989B-7B10A639CFD0}" type="parTrans" cxnId="{3F5C6CD7-86A3-437B-8D8D-7561FDCC2BDB}">
      <dgm:prSet/>
      <dgm:spPr/>
      <dgm:t>
        <a:bodyPr/>
        <a:lstStyle/>
        <a:p>
          <a:endParaRPr lang="en-US"/>
        </a:p>
      </dgm:t>
    </dgm:pt>
    <dgm:pt modelId="{08B0575A-A50F-48A5-80A3-B73112507CCC}" type="sibTrans" cxnId="{3F5C6CD7-86A3-437B-8D8D-7561FDCC2BDB}">
      <dgm:prSet/>
      <dgm:spPr/>
      <dgm:t>
        <a:bodyPr/>
        <a:lstStyle/>
        <a:p>
          <a:endParaRPr lang="en-US"/>
        </a:p>
      </dgm:t>
    </dgm:pt>
    <dgm:pt modelId="{2862A6BE-BD04-46B5-8D1B-194531AD3B7D}">
      <dgm:prSet phldrT="[Text]"/>
      <dgm:spPr/>
      <dgm:t>
        <a:bodyPr/>
        <a:lstStyle/>
        <a:p>
          <a:pPr algn="l"/>
          <a:r>
            <a:rPr lang="en-US" smtClean="0"/>
            <a:t>Safety</a:t>
          </a:r>
          <a:endParaRPr lang="en-US" dirty="0"/>
        </a:p>
      </dgm:t>
    </dgm:pt>
    <dgm:pt modelId="{04772293-BC9A-424C-8DF7-0D980B6171A8}" type="parTrans" cxnId="{E0E9D912-FA59-44D6-B7BA-BDCB4254E3CC}">
      <dgm:prSet/>
      <dgm:spPr/>
      <dgm:t>
        <a:bodyPr/>
        <a:lstStyle/>
        <a:p>
          <a:endParaRPr lang="en-US"/>
        </a:p>
      </dgm:t>
    </dgm:pt>
    <dgm:pt modelId="{70B92ECD-E092-40EE-BCAF-9A1DF00AD9EB}" type="sibTrans" cxnId="{E0E9D912-FA59-44D6-B7BA-BDCB4254E3CC}">
      <dgm:prSet/>
      <dgm:spPr/>
      <dgm:t>
        <a:bodyPr/>
        <a:lstStyle/>
        <a:p>
          <a:endParaRPr lang="en-US"/>
        </a:p>
      </dgm:t>
    </dgm:pt>
    <dgm:pt modelId="{4BF9D308-EF30-49BC-ABBE-0752E01E8831}">
      <dgm:prSet phldrT="[Text]"/>
      <dgm:spPr/>
      <dgm:t>
        <a:bodyPr/>
        <a:lstStyle/>
        <a:p>
          <a:pPr algn="l"/>
          <a:r>
            <a:rPr lang="en-US" smtClean="0"/>
            <a:t>Physiological Needs</a:t>
          </a:r>
          <a:endParaRPr lang="en-US" dirty="0"/>
        </a:p>
      </dgm:t>
    </dgm:pt>
    <dgm:pt modelId="{66606A9D-755F-4DD3-8EC4-787231FBDEB0}" type="parTrans" cxnId="{BCD859AC-59E1-4135-8F57-2D465D6B906D}">
      <dgm:prSet/>
      <dgm:spPr/>
      <dgm:t>
        <a:bodyPr/>
        <a:lstStyle/>
        <a:p>
          <a:endParaRPr lang="en-US"/>
        </a:p>
      </dgm:t>
    </dgm:pt>
    <dgm:pt modelId="{7E16FC3A-2B94-47B0-8AC4-F1C02702F3BF}" type="sibTrans" cxnId="{BCD859AC-59E1-4135-8F57-2D465D6B906D}">
      <dgm:prSet/>
      <dgm:spPr/>
      <dgm:t>
        <a:bodyPr/>
        <a:lstStyle/>
        <a:p>
          <a:endParaRPr lang="en-US"/>
        </a:p>
      </dgm:t>
    </dgm:pt>
    <dgm:pt modelId="{2B525D4D-68F1-4E16-A2A6-40D12B8E579C}">
      <dgm:prSet phldrT="[Text]"/>
      <dgm:spPr/>
      <dgm:t>
        <a:bodyPr/>
        <a:lstStyle/>
        <a:p>
          <a:pPr algn="l"/>
          <a:r>
            <a:rPr lang="en-US" smtClean="0"/>
            <a:t>Love / Belonging</a:t>
          </a:r>
          <a:endParaRPr lang="en-US" dirty="0"/>
        </a:p>
      </dgm:t>
    </dgm:pt>
    <dgm:pt modelId="{417D5A91-18EF-411B-B0E3-74D2890FDBE1}" type="parTrans" cxnId="{BAFFF15D-F7E4-458C-93CF-3196B279FB8A}">
      <dgm:prSet/>
      <dgm:spPr/>
      <dgm:t>
        <a:bodyPr/>
        <a:lstStyle/>
        <a:p>
          <a:endParaRPr lang="en-US"/>
        </a:p>
      </dgm:t>
    </dgm:pt>
    <dgm:pt modelId="{1479347E-0A62-4CF9-9A69-D9A78248322B}" type="sibTrans" cxnId="{BAFFF15D-F7E4-458C-93CF-3196B279FB8A}">
      <dgm:prSet/>
      <dgm:spPr/>
      <dgm:t>
        <a:bodyPr/>
        <a:lstStyle/>
        <a:p>
          <a:endParaRPr lang="en-US"/>
        </a:p>
      </dgm:t>
    </dgm:pt>
    <dgm:pt modelId="{56A4B709-420C-4609-9C01-24AE591C2897}">
      <dgm:prSet phldrT="[Text]"/>
      <dgm:spPr/>
      <dgm:t>
        <a:bodyPr/>
        <a:lstStyle/>
        <a:p>
          <a:r>
            <a:rPr lang="en-US" smtClean="0"/>
            <a:t>Esteem</a:t>
          </a:r>
          <a:endParaRPr lang="en-US" dirty="0"/>
        </a:p>
      </dgm:t>
    </dgm:pt>
    <dgm:pt modelId="{919F875B-355A-46C9-9C18-D979CA7179C8}" type="parTrans" cxnId="{154220DC-5B9C-40D2-BE08-F7A3E2F24FC8}">
      <dgm:prSet/>
      <dgm:spPr/>
      <dgm:t>
        <a:bodyPr/>
        <a:lstStyle/>
        <a:p>
          <a:endParaRPr lang="en-US"/>
        </a:p>
      </dgm:t>
    </dgm:pt>
    <dgm:pt modelId="{2EE6A69F-8FAF-4950-88E8-F0EAD28AE791}" type="sibTrans" cxnId="{154220DC-5B9C-40D2-BE08-F7A3E2F24FC8}">
      <dgm:prSet/>
      <dgm:spPr/>
      <dgm:t>
        <a:bodyPr/>
        <a:lstStyle/>
        <a:p>
          <a:endParaRPr lang="en-US"/>
        </a:p>
      </dgm:t>
    </dgm:pt>
    <dgm:pt modelId="{B716C27D-CD1E-4E0C-8986-55299785AC41}">
      <dgm:prSet phldrT="[Text]"/>
      <dgm:spPr/>
      <dgm:t>
        <a:bodyPr/>
        <a:lstStyle/>
        <a:p>
          <a:r>
            <a:rPr lang="en-US" dirty="0" smtClean="0"/>
            <a:t>Self-actualization</a:t>
          </a:r>
          <a:endParaRPr lang="en-US" dirty="0"/>
        </a:p>
      </dgm:t>
    </dgm:pt>
    <dgm:pt modelId="{A72577A9-DD4B-4ABA-93A7-3E497C91CDCF}" type="parTrans" cxnId="{EA27286E-37C7-4868-8542-F05162F87748}">
      <dgm:prSet/>
      <dgm:spPr/>
      <dgm:t>
        <a:bodyPr/>
        <a:lstStyle/>
        <a:p>
          <a:endParaRPr lang="en-US"/>
        </a:p>
      </dgm:t>
    </dgm:pt>
    <dgm:pt modelId="{792872A1-33FE-4891-8705-CCA7CCFF2F86}" type="sibTrans" cxnId="{EA27286E-37C7-4868-8542-F05162F87748}">
      <dgm:prSet/>
      <dgm:spPr/>
      <dgm:t>
        <a:bodyPr/>
        <a:lstStyle/>
        <a:p>
          <a:endParaRPr lang="en-US"/>
        </a:p>
      </dgm:t>
    </dgm:pt>
    <dgm:pt modelId="{80F95369-E712-48A3-B116-BBAF984099A9}" type="pres">
      <dgm:prSet presAssocID="{A7F4682C-A5DD-41E4-A723-BF7FC55118EE}" presName="Name0" presStyleCnt="0">
        <dgm:presLayoutVars>
          <dgm:dir/>
          <dgm:animLvl val="lvl"/>
          <dgm:resizeHandles val="exact"/>
        </dgm:presLayoutVars>
      </dgm:prSet>
      <dgm:spPr/>
    </dgm:pt>
    <dgm:pt modelId="{FC64ADDA-3BF0-4827-85F4-0BE7CEDA4B1C}" type="pres">
      <dgm:prSet presAssocID="{F9FC41A0-F4EE-439D-B4B9-0E08E187062B}" presName="Name8" presStyleCnt="0"/>
      <dgm:spPr/>
    </dgm:pt>
    <dgm:pt modelId="{FE358FC4-4344-4708-AAC8-07A5970153B2}" type="pres">
      <dgm:prSet presAssocID="{F9FC41A0-F4EE-439D-B4B9-0E08E187062B}" presName="acctBkgd" presStyleLbl="alignAcc1" presStyleIdx="0" presStyleCnt="5"/>
      <dgm:spPr/>
      <dgm:t>
        <a:bodyPr/>
        <a:lstStyle/>
        <a:p>
          <a:endParaRPr lang="en-US"/>
        </a:p>
      </dgm:t>
    </dgm:pt>
    <dgm:pt modelId="{69FA6378-ED88-4405-8708-815AB016FCDA}" type="pres">
      <dgm:prSet presAssocID="{F9FC41A0-F4EE-439D-B4B9-0E08E187062B}" presName="acctTx" presStyleLbl="alignAcc1" presStyleIdx="0" presStyleCnt="5">
        <dgm:presLayoutVars>
          <dgm:bulletEnabled val="1"/>
        </dgm:presLayoutVars>
      </dgm:prSet>
      <dgm:spPr/>
      <dgm:t>
        <a:bodyPr/>
        <a:lstStyle/>
        <a:p>
          <a:endParaRPr lang="en-US"/>
        </a:p>
      </dgm:t>
    </dgm:pt>
    <dgm:pt modelId="{A4543E23-5894-49CE-A6DA-8EFFC2EF829A}" type="pres">
      <dgm:prSet presAssocID="{F9FC41A0-F4EE-439D-B4B9-0E08E187062B}" presName="level" presStyleLbl="node1" presStyleIdx="0" presStyleCnt="5">
        <dgm:presLayoutVars>
          <dgm:chMax val="1"/>
          <dgm:bulletEnabled val="1"/>
        </dgm:presLayoutVars>
      </dgm:prSet>
      <dgm:spPr/>
      <dgm:t>
        <a:bodyPr/>
        <a:lstStyle/>
        <a:p>
          <a:endParaRPr lang="en-US"/>
        </a:p>
      </dgm:t>
    </dgm:pt>
    <dgm:pt modelId="{3272A273-70DD-4FC5-9CC8-1079EB18BB5F}" type="pres">
      <dgm:prSet presAssocID="{F9FC41A0-F4EE-439D-B4B9-0E08E187062B}" presName="levelTx" presStyleLbl="revTx" presStyleIdx="0" presStyleCnt="0">
        <dgm:presLayoutVars>
          <dgm:chMax val="1"/>
          <dgm:bulletEnabled val="1"/>
        </dgm:presLayoutVars>
      </dgm:prSet>
      <dgm:spPr/>
      <dgm:t>
        <a:bodyPr/>
        <a:lstStyle/>
        <a:p>
          <a:endParaRPr lang="en-US"/>
        </a:p>
      </dgm:t>
    </dgm:pt>
    <dgm:pt modelId="{3335D4DA-D4CC-4090-A57C-420A221DCD69}" type="pres">
      <dgm:prSet presAssocID="{5DD774FF-9ECD-4864-87B2-4FC50FB83A23}" presName="Name8" presStyleCnt="0"/>
      <dgm:spPr/>
    </dgm:pt>
    <dgm:pt modelId="{49A1A586-E5BE-4805-8C74-08FCC9492D5A}" type="pres">
      <dgm:prSet presAssocID="{5DD774FF-9ECD-4864-87B2-4FC50FB83A23}" presName="acctBkgd" presStyleLbl="alignAcc1" presStyleIdx="1" presStyleCnt="5"/>
      <dgm:spPr/>
      <dgm:t>
        <a:bodyPr/>
        <a:lstStyle/>
        <a:p>
          <a:endParaRPr lang="en-US"/>
        </a:p>
      </dgm:t>
    </dgm:pt>
    <dgm:pt modelId="{B1E6B189-26D6-4DE3-A9A7-6B1835345D23}" type="pres">
      <dgm:prSet presAssocID="{5DD774FF-9ECD-4864-87B2-4FC50FB83A23}" presName="acctTx" presStyleLbl="alignAcc1" presStyleIdx="1" presStyleCnt="5">
        <dgm:presLayoutVars>
          <dgm:bulletEnabled val="1"/>
        </dgm:presLayoutVars>
      </dgm:prSet>
      <dgm:spPr/>
      <dgm:t>
        <a:bodyPr/>
        <a:lstStyle/>
        <a:p>
          <a:endParaRPr lang="en-US"/>
        </a:p>
      </dgm:t>
    </dgm:pt>
    <dgm:pt modelId="{6FB067B3-0A61-41D0-BEED-7E01BF509C11}" type="pres">
      <dgm:prSet presAssocID="{5DD774FF-9ECD-4864-87B2-4FC50FB83A23}" presName="level" presStyleLbl="node1" presStyleIdx="1" presStyleCnt="5">
        <dgm:presLayoutVars>
          <dgm:chMax val="1"/>
          <dgm:bulletEnabled val="1"/>
        </dgm:presLayoutVars>
      </dgm:prSet>
      <dgm:spPr/>
      <dgm:t>
        <a:bodyPr/>
        <a:lstStyle/>
        <a:p>
          <a:endParaRPr lang="en-US"/>
        </a:p>
      </dgm:t>
    </dgm:pt>
    <dgm:pt modelId="{EFAF0F1D-002B-4800-972B-1772CB148584}" type="pres">
      <dgm:prSet presAssocID="{5DD774FF-9ECD-4864-87B2-4FC50FB83A23}" presName="levelTx" presStyleLbl="revTx" presStyleIdx="0" presStyleCnt="0">
        <dgm:presLayoutVars>
          <dgm:chMax val="1"/>
          <dgm:bulletEnabled val="1"/>
        </dgm:presLayoutVars>
      </dgm:prSet>
      <dgm:spPr/>
      <dgm:t>
        <a:bodyPr/>
        <a:lstStyle/>
        <a:p>
          <a:endParaRPr lang="en-US"/>
        </a:p>
      </dgm:t>
    </dgm:pt>
    <dgm:pt modelId="{A469CCF8-BFA8-4178-8080-C55AD18B1C9F}" type="pres">
      <dgm:prSet presAssocID="{FA6D1B93-5821-4D76-86D6-C8C1BCA3BC98}" presName="Name8" presStyleCnt="0"/>
      <dgm:spPr/>
    </dgm:pt>
    <dgm:pt modelId="{AFD9D574-058A-49A0-B4C6-1D0F9D5282FE}" type="pres">
      <dgm:prSet presAssocID="{FA6D1B93-5821-4D76-86D6-C8C1BCA3BC98}" presName="acctBkgd" presStyleLbl="alignAcc1" presStyleIdx="2" presStyleCnt="5"/>
      <dgm:spPr/>
      <dgm:t>
        <a:bodyPr/>
        <a:lstStyle/>
        <a:p>
          <a:endParaRPr lang="en-US"/>
        </a:p>
      </dgm:t>
    </dgm:pt>
    <dgm:pt modelId="{7A241B16-DFB4-412F-8A07-417795E9506F}" type="pres">
      <dgm:prSet presAssocID="{FA6D1B93-5821-4D76-86D6-C8C1BCA3BC98}" presName="acctTx" presStyleLbl="alignAcc1" presStyleIdx="2" presStyleCnt="5">
        <dgm:presLayoutVars>
          <dgm:bulletEnabled val="1"/>
        </dgm:presLayoutVars>
      </dgm:prSet>
      <dgm:spPr/>
      <dgm:t>
        <a:bodyPr/>
        <a:lstStyle/>
        <a:p>
          <a:endParaRPr lang="en-US"/>
        </a:p>
      </dgm:t>
    </dgm:pt>
    <dgm:pt modelId="{68C3B817-4075-4579-A003-2240B0583789}" type="pres">
      <dgm:prSet presAssocID="{FA6D1B93-5821-4D76-86D6-C8C1BCA3BC98}" presName="level" presStyleLbl="node1" presStyleIdx="2" presStyleCnt="5">
        <dgm:presLayoutVars>
          <dgm:chMax val="1"/>
          <dgm:bulletEnabled val="1"/>
        </dgm:presLayoutVars>
      </dgm:prSet>
      <dgm:spPr/>
      <dgm:t>
        <a:bodyPr/>
        <a:lstStyle/>
        <a:p>
          <a:endParaRPr lang="en-US"/>
        </a:p>
      </dgm:t>
    </dgm:pt>
    <dgm:pt modelId="{FC22CE11-274D-4481-8221-4D29DB3EC25A}" type="pres">
      <dgm:prSet presAssocID="{FA6D1B93-5821-4D76-86D6-C8C1BCA3BC98}" presName="levelTx" presStyleLbl="revTx" presStyleIdx="0" presStyleCnt="0">
        <dgm:presLayoutVars>
          <dgm:chMax val="1"/>
          <dgm:bulletEnabled val="1"/>
        </dgm:presLayoutVars>
      </dgm:prSet>
      <dgm:spPr/>
      <dgm:t>
        <a:bodyPr/>
        <a:lstStyle/>
        <a:p>
          <a:endParaRPr lang="en-US"/>
        </a:p>
      </dgm:t>
    </dgm:pt>
    <dgm:pt modelId="{D53CB3AF-AE88-469A-B40E-12EB136F4076}" type="pres">
      <dgm:prSet presAssocID="{311A0E7E-DFFD-4A88-B298-4A4B439814F8}" presName="Name8" presStyleCnt="0"/>
      <dgm:spPr/>
    </dgm:pt>
    <dgm:pt modelId="{D833591B-46D7-4C32-AC9B-D8D6BF5ED50E}" type="pres">
      <dgm:prSet presAssocID="{311A0E7E-DFFD-4A88-B298-4A4B439814F8}" presName="acctBkgd" presStyleLbl="alignAcc1" presStyleIdx="3" presStyleCnt="5"/>
      <dgm:spPr/>
      <dgm:t>
        <a:bodyPr/>
        <a:lstStyle/>
        <a:p>
          <a:endParaRPr lang="en-US"/>
        </a:p>
      </dgm:t>
    </dgm:pt>
    <dgm:pt modelId="{99B9DCDB-D030-4346-B71F-BF1AD12533DD}" type="pres">
      <dgm:prSet presAssocID="{311A0E7E-DFFD-4A88-B298-4A4B439814F8}" presName="acctTx" presStyleLbl="alignAcc1" presStyleIdx="3" presStyleCnt="5">
        <dgm:presLayoutVars>
          <dgm:bulletEnabled val="1"/>
        </dgm:presLayoutVars>
      </dgm:prSet>
      <dgm:spPr/>
      <dgm:t>
        <a:bodyPr/>
        <a:lstStyle/>
        <a:p>
          <a:endParaRPr lang="en-US"/>
        </a:p>
      </dgm:t>
    </dgm:pt>
    <dgm:pt modelId="{9E44C3D4-5611-4B5D-910C-7B705F5D2F40}" type="pres">
      <dgm:prSet presAssocID="{311A0E7E-DFFD-4A88-B298-4A4B439814F8}" presName="level" presStyleLbl="node1" presStyleIdx="3" presStyleCnt="5">
        <dgm:presLayoutVars>
          <dgm:chMax val="1"/>
          <dgm:bulletEnabled val="1"/>
        </dgm:presLayoutVars>
      </dgm:prSet>
      <dgm:spPr/>
      <dgm:t>
        <a:bodyPr/>
        <a:lstStyle/>
        <a:p>
          <a:endParaRPr lang="en-US"/>
        </a:p>
      </dgm:t>
    </dgm:pt>
    <dgm:pt modelId="{31810D9B-B274-488B-B09A-86830FD44D5B}" type="pres">
      <dgm:prSet presAssocID="{311A0E7E-DFFD-4A88-B298-4A4B439814F8}" presName="levelTx" presStyleLbl="revTx" presStyleIdx="0" presStyleCnt="0">
        <dgm:presLayoutVars>
          <dgm:chMax val="1"/>
          <dgm:bulletEnabled val="1"/>
        </dgm:presLayoutVars>
      </dgm:prSet>
      <dgm:spPr/>
      <dgm:t>
        <a:bodyPr/>
        <a:lstStyle/>
        <a:p>
          <a:endParaRPr lang="en-US"/>
        </a:p>
      </dgm:t>
    </dgm:pt>
    <dgm:pt modelId="{5E379770-0C28-4957-940E-6E7B9F96DE86}" type="pres">
      <dgm:prSet presAssocID="{E10C60E5-5E4E-471D-A1EC-E2A3BE3F8D21}" presName="Name8" presStyleCnt="0"/>
      <dgm:spPr/>
    </dgm:pt>
    <dgm:pt modelId="{3C3CF516-0EDF-48BE-B5BC-FE4D63045095}" type="pres">
      <dgm:prSet presAssocID="{E10C60E5-5E4E-471D-A1EC-E2A3BE3F8D21}" presName="acctBkgd" presStyleLbl="alignAcc1" presStyleIdx="4" presStyleCnt="5"/>
      <dgm:spPr/>
      <dgm:t>
        <a:bodyPr/>
        <a:lstStyle/>
        <a:p>
          <a:endParaRPr lang="en-US"/>
        </a:p>
      </dgm:t>
    </dgm:pt>
    <dgm:pt modelId="{6A29902B-60FA-419F-AE4E-C1DA05941AD1}" type="pres">
      <dgm:prSet presAssocID="{E10C60E5-5E4E-471D-A1EC-E2A3BE3F8D21}" presName="acctTx" presStyleLbl="alignAcc1" presStyleIdx="4" presStyleCnt="5">
        <dgm:presLayoutVars>
          <dgm:bulletEnabled val="1"/>
        </dgm:presLayoutVars>
      </dgm:prSet>
      <dgm:spPr/>
      <dgm:t>
        <a:bodyPr/>
        <a:lstStyle/>
        <a:p>
          <a:endParaRPr lang="en-US"/>
        </a:p>
      </dgm:t>
    </dgm:pt>
    <dgm:pt modelId="{C91DD2F6-B27E-48D5-BEE8-43D6E652699A}" type="pres">
      <dgm:prSet presAssocID="{E10C60E5-5E4E-471D-A1EC-E2A3BE3F8D21}" presName="level" presStyleLbl="node1" presStyleIdx="4" presStyleCnt="5">
        <dgm:presLayoutVars>
          <dgm:chMax val="1"/>
          <dgm:bulletEnabled val="1"/>
        </dgm:presLayoutVars>
      </dgm:prSet>
      <dgm:spPr/>
      <dgm:t>
        <a:bodyPr/>
        <a:lstStyle/>
        <a:p>
          <a:endParaRPr lang="en-US"/>
        </a:p>
      </dgm:t>
    </dgm:pt>
    <dgm:pt modelId="{D3D0873A-0BAB-4E42-888E-B0D3166AC9BC}" type="pres">
      <dgm:prSet presAssocID="{E10C60E5-5E4E-471D-A1EC-E2A3BE3F8D21}" presName="levelTx" presStyleLbl="revTx" presStyleIdx="0" presStyleCnt="0">
        <dgm:presLayoutVars>
          <dgm:chMax val="1"/>
          <dgm:bulletEnabled val="1"/>
        </dgm:presLayoutVars>
      </dgm:prSet>
      <dgm:spPr/>
      <dgm:t>
        <a:bodyPr/>
        <a:lstStyle/>
        <a:p>
          <a:endParaRPr lang="en-US"/>
        </a:p>
      </dgm:t>
    </dgm:pt>
  </dgm:ptLst>
  <dgm:cxnLst>
    <dgm:cxn modelId="{46F3163D-4127-455F-8DCD-75E5B0E1BC32}" type="presOf" srcId="{2862A6BE-BD04-46B5-8D1B-194531AD3B7D}" destId="{D833591B-46D7-4C32-AC9B-D8D6BF5ED50E}" srcOrd="0" destOrd="0" presId="urn:microsoft.com/office/officeart/2005/8/layout/pyramid1"/>
    <dgm:cxn modelId="{44E84974-843A-4928-B36B-A7FA9AD25462}" type="presOf" srcId="{B716C27D-CD1E-4E0C-8986-55299785AC41}" destId="{69FA6378-ED88-4405-8708-815AB016FCDA}" srcOrd="1" destOrd="0" presId="urn:microsoft.com/office/officeart/2005/8/layout/pyramid1"/>
    <dgm:cxn modelId="{7E71DC11-8899-494F-B33B-8F6ADB3245BC}" type="presOf" srcId="{FA6D1B93-5821-4D76-86D6-C8C1BCA3BC98}" destId="{FC22CE11-274D-4481-8221-4D29DB3EC25A}" srcOrd="1" destOrd="0" presId="urn:microsoft.com/office/officeart/2005/8/layout/pyramid1"/>
    <dgm:cxn modelId="{2FC88893-47F2-471A-91D5-AD5001B41389}" type="presOf" srcId="{E10C60E5-5E4E-471D-A1EC-E2A3BE3F8D21}" destId="{C91DD2F6-B27E-48D5-BEE8-43D6E652699A}" srcOrd="0" destOrd="0" presId="urn:microsoft.com/office/officeart/2005/8/layout/pyramid1"/>
    <dgm:cxn modelId="{6C03FDDC-9BE7-4FB8-B455-56818A7FC37D}" type="presOf" srcId="{311A0E7E-DFFD-4A88-B298-4A4B439814F8}" destId="{31810D9B-B274-488B-B09A-86830FD44D5B}" srcOrd="1" destOrd="0" presId="urn:microsoft.com/office/officeart/2005/8/layout/pyramid1"/>
    <dgm:cxn modelId="{0CFFCA29-1A29-479A-A367-4B6098A5CF01}" type="presOf" srcId="{F9FC41A0-F4EE-439D-B4B9-0E08E187062B}" destId="{A4543E23-5894-49CE-A6DA-8EFFC2EF829A}" srcOrd="0" destOrd="0" presId="urn:microsoft.com/office/officeart/2005/8/layout/pyramid1"/>
    <dgm:cxn modelId="{5FE47068-2F4B-452D-A34A-C4888CCDAAF4}" type="presOf" srcId="{5DD774FF-9ECD-4864-87B2-4FC50FB83A23}" destId="{EFAF0F1D-002B-4800-972B-1772CB148584}" srcOrd="1" destOrd="0" presId="urn:microsoft.com/office/officeart/2005/8/layout/pyramid1"/>
    <dgm:cxn modelId="{09232B7F-40D8-4EBD-8784-BF18BF47F8C2}" type="presOf" srcId="{2B525D4D-68F1-4E16-A2A6-40D12B8E579C}" destId="{7A241B16-DFB4-412F-8A07-417795E9506F}" srcOrd="1" destOrd="0" presId="urn:microsoft.com/office/officeart/2005/8/layout/pyramid1"/>
    <dgm:cxn modelId="{BCD859AC-59E1-4135-8F57-2D465D6B906D}" srcId="{E10C60E5-5E4E-471D-A1EC-E2A3BE3F8D21}" destId="{4BF9D308-EF30-49BC-ABBE-0752E01E8831}" srcOrd="0" destOrd="0" parTransId="{66606A9D-755F-4DD3-8EC4-787231FBDEB0}" sibTransId="{7E16FC3A-2B94-47B0-8AC4-F1C02702F3BF}"/>
    <dgm:cxn modelId="{A7575C12-DE11-491A-A777-AB4FA46B0412}" srcId="{A7F4682C-A5DD-41E4-A723-BF7FC55118EE}" destId="{FA6D1B93-5821-4D76-86D6-C8C1BCA3BC98}" srcOrd="2" destOrd="0" parTransId="{1EA81FDF-8531-4829-AA71-BA9BAFF00A7A}" sibTransId="{0F083647-0CDC-43B7-9744-3E53557CA17A}"/>
    <dgm:cxn modelId="{154220DC-5B9C-40D2-BE08-F7A3E2F24FC8}" srcId="{5DD774FF-9ECD-4864-87B2-4FC50FB83A23}" destId="{56A4B709-420C-4609-9C01-24AE591C2897}" srcOrd="0" destOrd="0" parTransId="{919F875B-355A-46C9-9C18-D979CA7179C8}" sibTransId="{2EE6A69F-8FAF-4950-88E8-F0EAD28AE791}"/>
    <dgm:cxn modelId="{8257066F-6EEF-49CF-BF75-A432FC751DFA}" type="presOf" srcId="{F9FC41A0-F4EE-439D-B4B9-0E08E187062B}" destId="{3272A273-70DD-4FC5-9CC8-1079EB18BB5F}" srcOrd="1" destOrd="0" presId="urn:microsoft.com/office/officeart/2005/8/layout/pyramid1"/>
    <dgm:cxn modelId="{BAFFF15D-F7E4-458C-93CF-3196B279FB8A}" srcId="{FA6D1B93-5821-4D76-86D6-C8C1BCA3BC98}" destId="{2B525D4D-68F1-4E16-A2A6-40D12B8E579C}" srcOrd="0" destOrd="0" parTransId="{417D5A91-18EF-411B-B0E3-74D2890FDBE1}" sibTransId="{1479347E-0A62-4CF9-9A69-D9A78248322B}"/>
    <dgm:cxn modelId="{EDBA16AD-42DF-46E6-8E55-9DD6E5BE9F37}" type="presOf" srcId="{4BF9D308-EF30-49BC-ABBE-0752E01E8831}" destId="{6A29902B-60FA-419F-AE4E-C1DA05941AD1}" srcOrd="1" destOrd="0" presId="urn:microsoft.com/office/officeart/2005/8/layout/pyramid1"/>
    <dgm:cxn modelId="{021C8F23-C3F5-4571-9DC2-10981B489D83}" srcId="{A7F4682C-A5DD-41E4-A723-BF7FC55118EE}" destId="{311A0E7E-DFFD-4A88-B298-4A4B439814F8}" srcOrd="3" destOrd="0" parTransId="{23151EB2-7A19-41FE-927D-E5AA193AC091}" sibTransId="{6B967258-3CD5-48E7-9391-DD3B0A84AF79}"/>
    <dgm:cxn modelId="{E0E9D912-FA59-44D6-B7BA-BDCB4254E3CC}" srcId="{311A0E7E-DFFD-4A88-B298-4A4B439814F8}" destId="{2862A6BE-BD04-46B5-8D1B-194531AD3B7D}" srcOrd="0" destOrd="0" parTransId="{04772293-BC9A-424C-8DF7-0D980B6171A8}" sibTransId="{70B92ECD-E092-40EE-BCAF-9A1DF00AD9EB}"/>
    <dgm:cxn modelId="{FDEF5CA2-62A8-4023-9EF1-87BAE3779DE3}" type="presOf" srcId="{56A4B709-420C-4609-9C01-24AE591C2897}" destId="{49A1A586-E5BE-4805-8C74-08FCC9492D5A}" srcOrd="0" destOrd="0" presId="urn:microsoft.com/office/officeart/2005/8/layout/pyramid1"/>
    <dgm:cxn modelId="{C2868BAA-5098-4775-8940-16DDC59F532A}" type="presOf" srcId="{2B525D4D-68F1-4E16-A2A6-40D12B8E579C}" destId="{AFD9D574-058A-49A0-B4C6-1D0F9D5282FE}" srcOrd="0" destOrd="0" presId="urn:microsoft.com/office/officeart/2005/8/layout/pyramid1"/>
    <dgm:cxn modelId="{C435114F-7796-4258-B84A-1FB9B14C3C9B}" type="presOf" srcId="{E10C60E5-5E4E-471D-A1EC-E2A3BE3F8D21}" destId="{D3D0873A-0BAB-4E42-888E-B0D3166AC9BC}" srcOrd="1" destOrd="0" presId="urn:microsoft.com/office/officeart/2005/8/layout/pyramid1"/>
    <dgm:cxn modelId="{DA156549-8A67-4013-A38A-6684C9C7B930}" srcId="{A7F4682C-A5DD-41E4-A723-BF7FC55118EE}" destId="{E10C60E5-5E4E-471D-A1EC-E2A3BE3F8D21}" srcOrd="4" destOrd="0" parTransId="{F44BE3EF-9A7C-4778-B7E3-0EEB541B90DB}" sibTransId="{7A1E3B5C-911B-471D-A8A8-BD8D4DECBA47}"/>
    <dgm:cxn modelId="{DF51E3BA-4827-4964-880F-400B81F21969}" type="presOf" srcId="{A7F4682C-A5DD-41E4-A723-BF7FC55118EE}" destId="{80F95369-E712-48A3-B116-BBAF984099A9}" srcOrd="0" destOrd="0" presId="urn:microsoft.com/office/officeart/2005/8/layout/pyramid1"/>
    <dgm:cxn modelId="{BB8B5291-E233-4246-B955-61929D6AB74F}" srcId="{A7F4682C-A5DD-41E4-A723-BF7FC55118EE}" destId="{5DD774FF-9ECD-4864-87B2-4FC50FB83A23}" srcOrd="1" destOrd="0" parTransId="{49939F9B-44E7-41F7-8835-0EFC38CC2AEA}" sibTransId="{FD962C2D-0E6B-43AF-A1D6-533A0E3BD173}"/>
    <dgm:cxn modelId="{1ADEEA26-23FE-4980-BE49-B9CD2FF3AFBF}" type="presOf" srcId="{4BF9D308-EF30-49BC-ABBE-0752E01E8831}" destId="{3C3CF516-0EDF-48BE-B5BC-FE4D63045095}" srcOrd="0" destOrd="0" presId="urn:microsoft.com/office/officeart/2005/8/layout/pyramid1"/>
    <dgm:cxn modelId="{81BBEA86-E092-4680-89DD-5C81A5A3301F}" type="presOf" srcId="{56A4B709-420C-4609-9C01-24AE591C2897}" destId="{B1E6B189-26D6-4DE3-A9A7-6B1835345D23}" srcOrd="1" destOrd="0" presId="urn:microsoft.com/office/officeart/2005/8/layout/pyramid1"/>
    <dgm:cxn modelId="{9F8E5BF1-7A75-4670-A9E3-980F54E353ED}" type="presOf" srcId="{311A0E7E-DFFD-4A88-B298-4A4B439814F8}" destId="{9E44C3D4-5611-4B5D-910C-7B705F5D2F40}" srcOrd="0" destOrd="0" presId="urn:microsoft.com/office/officeart/2005/8/layout/pyramid1"/>
    <dgm:cxn modelId="{A9A922FB-5440-4338-A7A1-34F0F9D4327C}" type="presOf" srcId="{2862A6BE-BD04-46B5-8D1B-194531AD3B7D}" destId="{99B9DCDB-D030-4346-B71F-BF1AD12533DD}" srcOrd="1" destOrd="0" presId="urn:microsoft.com/office/officeart/2005/8/layout/pyramid1"/>
    <dgm:cxn modelId="{A5E11271-F3C1-4394-936C-26886153339D}" type="presOf" srcId="{5DD774FF-9ECD-4864-87B2-4FC50FB83A23}" destId="{6FB067B3-0A61-41D0-BEED-7E01BF509C11}" srcOrd="0" destOrd="0" presId="urn:microsoft.com/office/officeart/2005/8/layout/pyramid1"/>
    <dgm:cxn modelId="{EA27286E-37C7-4868-8542-F05162F87748}" srcId="{F9FC41A0-F4EE-439D-B4B9-0E08E187062B}" destId="{B716C27D-CD1E-4E0C-8986-55299785AC41}" srcOrd="0" destOrd="0" parTransId="{A72577A9-DD4B-4ABA-93A7-3E497C91CDCF}" sibTransId="{792872A1-33FE-4891-8705-CCA7CCFF2F86}"/>
    <dgm:cxn modelId="{2C210129-44A3-4FB6-BAAE-365554B60E46}" type="presOf" srcId="{B716C27D-CD1E-4E0C-8986-55299785AC41}" destId="{FE358FC4-4344-4708-AAC8-07A5970153B2}" srcOrd="0" destOrd="0" presId="urn:microsoft.com/office/officeart/2005/8/layout/pyramid1"/>
    <dgm:cxn modelId="{75466664-3F65-4583-AAD9-21D8DAEB4769}" type="presOf" srcId="{FA6D1B93-5821-4D76-86D6-C8C1BCA3BC98}" destId="{68C3B817-4075-4579-A003-2240B0583789}" srcOrd="0" destOrd="0" presId="urn:microsoft.com/office/officeart/2005/8/layout/pyramid1"/>
    <dgm:cxn modelId="{3F5C6CD7-86A3-437B-8D8D-7561FDCC2BDB}" srcId="{A7F4682C-A5DD-41E4-A723-BF7FC55118EE}" destId="{F9FC41A0-F4EE-439D-B4B9-0E08E187062B}" srcOrd="0" destOrd="0" parTransId="{2A652B6B-776D-46CC-989B-7B10A639CFD0}" sibTransId="{08B0575A-A50F-48A5-80A3-B73112507CCC}"/>
    <dgm:cxn modelId="{BEFCFDFD-B30F-4BE5-8C86-B0C303CE43EB}" type="presParOf" srcId="{80F95369-E712-48A3-B116-BBAF984099A9}" destId="{FC64ADDA-3BF0-4827-85F4-0BE7CEDA4B1C}" srcOrd="0" destOrd="0" presId="urn:microsoft.com/office/officeart/2005/8/layout/pyramid1"/>
    <dgm:cxn modelId="{7ACAB891-B33F-42B6-B995-4734131FC623}" type="presParOf" srcId="{FC64ADDA-3BF0-4827-85F4-0BE7CEDA4B1C}" destId="{FE358FC4-4344-4708-AAC8-07A5970153B2}" srcOrd="0" destOrd="0" presId="urn:microsoft.com/office/officeart/2005/8/layout/pyramid1"/>
    <dgm:cxn modelId="{9265F09C-BE61-41B1-9726-10AA7FF623B9}" type="presParOf" srcId="{FC64ADDA-3BF0-4827-85F4-0BE7CEDA4B1C}" destId="{69FA6378-ED88-4405-8708-815AB016FCDA}" srcOrd="1" destOrd="0" presId="urn:microsoft.com/office/officeart/2005/8/layout/pyramid1"/>
    <dgm:cxn modelId="{926BC5A8-F7D5-44D4-8E32-4A4E0B697C70}" type="presParOf" srcId="{FC64ADDA-3BF0-4827-85F4-0BE7CEDA4B1C}" destId="{A4543E23-5894-49CE-A6DA-8EFFC2EF829A}" srcOrd="2" destOrd="0" presId="urn:microsoft.com/office/officeart/2005/8/layout/pyramid1"/>
    <dgm:cxn modelId="{96EB9F40-4BDF-4978-8DC6-B00E50C69DA1}" type="presParOf" srcId="{FC64ADDA-3BF0-4827-85F4-0BE7CEDA4B1C}" destId="{3272A273-70DD-4FC5-9CC8-1079EB18BB5F}" srcOrd="3" destOrd="0" presId="urn:microsoft.com/office/officeart/2005/8/layout/pyramid1"/>
    <dgm:cxn modelId="{1AE6F8A0-CB03-402A-8232-20BA7B9635EF}" type="presParOf" srcId="{80F95369-E712-48A3-B116-BBAF984099A9}" destId="{3335D4DA-D4CC-4090-A57C-420A221DCD69}" srcOrd="1" destOrd="0" presId="urn:microsoft.com/office/officeart/2005/8/layout/pyramid1"/>
    <dgm:cxn modelId="{D4A4F8DB-4562-4EFD-8A2E-C5CC5BD3AAC0}" type="presParOf" srcId="{3335D4DA-D4CC-4090-A57C-420A221DCD69}" destId="{49A1A586-E5BE-4805-8C74-08FCC9492D5A}" srcOrd="0" destOrd="0" presId="urn:microsoft.com/office/officeart/2005/8/layout/pyramid1"/>
    <dgm:cxn modelId="{23B86BFA-EC10-4060-BB5B-E4234344D572}" type="presParOf" srcId="{3335D4DA-D4CC-4090-A57C-420A221DCD69}" destId="{B1E6B189-26D6-4DE3-A9A7-6B1835345D23}" srcOrd="1" destOrd="0" presId="urn:microsoft.com/office/officeart/2005/8/layout/pyramid1"/>
    <dgm:cxn modelId="{9D025869-4E7F-43FD-8C38-6DD155E1FAB7}" type="presParOf" srcId="{3335D4DA-D4CC-4090-A57C-420A221DCD69}" destId="{6FB067B3-0A61-41D0-BEED-7E01BF509C11}" srcOrd="2" destOrd="0" presId="urn:microsoft.com/office/officeart/2005/8/layout/pyramid1"/>
    <dgm:cxn modelId="{05C3289E-37ED-4D2C-86AB-B78F2C83C8CD}" type="presParOf" srcId="{3335D4DA-D4CC-4090-A57C-420A221DCD69}" destId="{EFAF0F1D-002B-4800-972B-1772CB148584}" srcOrd="3" destOrd="0" presId="urn:microsoft.com/office/officeart/2005/8/layout/pyramid1"/>
    <dgm:cxn modelId="{A571843B-9F80-4465-9F50-C1D0B0FAEF06}" type="presParOf" srcId="{80F95369-E712-48A3-B116-BBAF984099A9}" destId="{A469CCF8-BFA8-4178-8080-C55AD18B1C9F}" srcOrd="2" destOrd="0" presId="urn:microsoft.com/office/officeart/2005/8/layout/pyramid1"/>
    <dgm:cxn modelId="{4B45815E-0EEE-4C91-B972-A4EE6A12D762}" type="presParOf" srcId="{A469CCF8-BFA8-4178-8080-C55AD18B1C9F}" destId="{AFD9D574-058A-49A0-B4C6-1D0F9D5282FE}" srcOrd="0" destOrd="0" presId="urn:microsoft.com/office/officeart/2005/8/layout/pyramid1"/>
    <dgm:cxn modelId="{486681F9-D72E-4A62-9191-4B7FC31397C7}" type="presParOf" srcId="{A469CCF8-BFA8-4178-8080-C55AD18B1C9F}" destId="{7A241B16-DFB4-412F-8A07-417795E9506F}" srcOrd="1" destOrd="0" presId="urn:microsoft.com/office/officeart/2005/8/layout/pyramid1"/>
    <dgm:cxn modelId="{EAE87E5E-BF5E-420F-B4A5-9C365DE9A389}" type="presParOf" srcId="{A469CCF8-BFA8-4178-8080-C55AD18B1C9F}" destId="{68C3B817-4075-4579-A003-2240B0583789}" srcOrd="2" destOrd="0" presId="urn:microsoft.com/office/officeart/2005/8/layout/pyramid1"/>
    <dgm:cxn modelId="{CC2EA10A-900B-4650-BD6D-F8FAB5229B1A}" type="presParOf" srcId="{A469CCF8-BFA8-4178-8080-C55AD18B1C9F}" destId="{FC22CE11-274D-4481-8221-4D29DB3EC25A}" srcOrd="3" destOrd="0" presId="urn:microsoft.com/office/officeart/2005/8/layout/pyramid1"/>
    <dgm:cxn modelId="{D66FB207-78BE-48AA-9689-51AC87B3DCD6}" type="presParOf" srcId="{80F95369-E712-48A3-B116-BBAF984099A9}" destId="{D53CB3AF-AE88-469A-B40E-12EB136F4076}" srcOrd="3" destOrd="0" presId="urn:microsoft.com/office/officeart/2005/8/layout/pyramid1"/>
    <dgm:cxn modelId="{C270A497-1591-4B0A-B9DB-E4DA6B337B15}" type="presParOf" srcId="{D53CB3AF-AE88-469A-B40E-12EB136F4076}" destId="{D833591B-46D7-4C32-AC9B-D8D6BF5ED50E}" srcOrd="0" destOrd="0" presId="urn:microsoft.com/office/officeart/2005/8/layout/pyramid1"/>
    <dgm:cxn modelId="{31B10DB7-BD86-403A-B6DB-FDA3C2822880}" type="presParOf" srcId="{D53CB3AF-AE88-469A-B40E-12EB136F4076}" destId="{99B9DCDB-D030-4346-B71F-BF1AD12533DD}" srcOrd="1" destOrd="0" presId="urn:microsoft.com/office/officeart/2005/8/layout/pyramid1"/>
    <dgm:cxn modelId="{022685D4-E7E1-4CBD-A453-CEBA90A37480}" type="presParOf" srcId="{D53CB3AF-AE88-469A-B40E-12EB136F4076}" destId="{9E44C3D4-5611-4B5D-910C-7B705F5D2F40}" srcOrd="2" destOrd="0" presId="urn:microsoft.com/office/officeart/2005/8/layout/pyramid1"/>
    <dgm:cxn modelId="{CEBEFAA8-C612-4D32-9870-46B69050A5E0}" type="presParOf" srcId="{D53CB3AF-AE88-469A-B40E-12EB136F4076}" destId="{31810D9B-B274-488B-B09A-86830FD44D5B}" srcOrd="3" destOrd="0" presId="urn:microsoft.com/office/officeart/2005/8/layout/pyramid1"/>
    <dgm:cxn modelId="{4A622175-D874-4B23-9039-826DEC45BECB}" type="presParOf" srcId="{80F95369-E712-48A3-B116-BBAF984099A9}" destId="{5E379770-0C28-4957-940E-6E7B9F96DE86}" srcOrd="4" destOrd="0" presId="urn:microsoft.com/office/officeart/2005/8/layout/pyramid1"/>
    <dgm:cxn modelId="{8758902D-5C7A-46D3-A0EB-699D0C99D040}" type="presParOf" srcId="{5E379770-0C28-4957-940E-6E7B9F96DE86}" destId="{3C3CF516-0EDF-48BE-B5BC-FE4D63045095}" srcOrd="0" destOrd="0" presId="urn:microsoft.com/office/officeart/2005/8/layout/pyramid1"/>
    <dgm:cxn modelId="{D40A2EBC-5224-4450-93AE-384E65D11EFE}" type="presParOf" srcId="{5E379770-0C28-4957-940E-6E7B9F96DE86}" destId="{6A29902B-60FA-419F-AE4E-C1DA05941AD1}" srcOrd="1" destOrd="0" presId="urn:microsoft.com/office/officeart/2005/8/layout/pyramid1"/>
    <dgm:cxn modelId="{175FAD48-ABA4-4875-B113-F322CF8B809B}" type="presParOf" srcId="{5E379770-0C28-4957-940E-6E7B9F96DE86}" destId="{C91DD2F6-B27E-48D5-BEE8-43D6E652699A}" srcOrd="2" destOrd="0" presId="urn:microsoft.com/office/officeart/2005/8/layout/pyramid1"/>
    <dgm:cxn modelId="{F5F5C4BB-AC33-4326-87F9-AE61E03A1BA1}" type="presParOf" srcId="{5E379770-0C28-4957-940E-6E7B9F96DE86}" destId="{D3D0873A-0BAB-4E42-888E-B0D3166AC9BC}" srcOrd="3"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042885-0899-48DF-8222-3385E4913C6F}" type="doc">
      <dgm:prSet loTypeId="urn:microsoft.com/office/officeart/2005/8/layout/arrow3" loCatId="relationship" qsTypeId="urn:microsoft.com/office/officeart/2005/8/quickstyle/simple5" qsCatId="simple" csTypeId="urn:microsoft.com/office/officeart/2005/8/colors/colorful2" csCatId="colorful" phldr="1"/>
      <dgm:spPr/>
      <dgm:t>
        <a:bodyPr/>
        <a:lstStyle/>
        <a:p>
          <a:endParaRPr lang="en-US"/>
        </a:p>
      </dgm:t>
    </dgm:pt>
    <dgm:pt modelId="{73C05895-0FC1-4C32-91CD-EB44F10DBBC3}">
      <dgm:prSet phldrT="[Text]"/>
      <dgm:spPr/>
      <dgm:t>
        <a:bodyPr/>
        <a:lstStyle/>
        <a:p>
          <a:r>
            <a:rPr lang="en-US" dirty="0" smtClean="0"/>
            <a:t>Values Hierarchy</a:t>
          </a:r>
          <a:endParaRPr lang="en-US" dirty="0"/>
        </a:p>
      </dgm:t>
    </dgm:pt>
    <dgm:pt modelId="{94A56C02-E1F9-481D-AD96-0A4341FD909E}" type="parTrans" cxnId="{FD5D6899-9E18-42FF-B43D-B6B66B305C53}">
      <dgm:prSet/>
      <dgm:spPr/>
      <dgm:t>
        <a:bodyPr/>
        <a:lstStyle/>
        <a:p>
          <a:endParaRPr lang="en-US"/>
        </a:p>
      </dgm:t>
    </dgm:pt>
    <dgm:pt modelId="{E22D825B-3C28-4661-8F1C-03974C9A2C79}" type="sibTrans" cxnId="{FD5D6899-9E18-42FF-B43D-B6B66B305C53}">
      <dgm:prSet/>
      <dgm:spPr/>
      <dgm:t>
        <a:bodyPr/>
        <a:lstStyle/>
        <a:p>
          <a:endParaRPr lang="en-US"/>
        </a:p>
      </dgm:t>
    </dgm:pt>
    <dgm:pt modelId="{469F0AD3-8152-4D94-802F-1DD9030F0CB5}">
      <dgm:prSet phldrT="[Text]"/>
      <dgm:spPr/>
      <dgm:t>
        <a:bodyPr/>
        <a:lstStyle/>
        <a:p>
          <a:r>
            <a:rPr lang="en-US" dirty="0" smtClean="0"/>
            <a:t>Complexity Hierarchy</a:t>
          </a:r>
          <a:endParaRPr lang="en-US" dirty="0"/>
        </a:p>
      </dgm:t>
    </dgm:pt>
    <dgm:pt modelId="{3242BDB4-19BD-475F-92DC-794639244D4E}" type="parTrans" cxnId="{5CBCB365-247E-4BB5-950A-D86A68B34C03}">
      <dgm:prSet/>
      <dgm:spPr/>
      <dgm:t>
        <a:bodyPr/>
        <a:lstStyle/>
        <a:p>
          <a:endParaRPr lang="en-US"/>
        </a:p>
      </dgm:t>
    </dgm:pt>
    <dgm:pt modelId="{EEC6B221-4F6F-4982-AE56-0C4945B6268E}" type="sibTrans" cxnId="{5CBCB365-247E-4BB5-950A-D86A68B34C03}">
      <dgm:prSet/>
      <dgm:spPr/>
      <dgm:t>
        <a:bodyPr/>
        <a:lstStyle/>
        <a:p>
          <a:endParaRPr lang="en-US"/>
        </a:p>
      </dgm:t>
    </dgm:pt>
    <dgm:pt modelId="{C3A061AE-B666-42B7-A81D-E4A0265BFE9F}" type="pres">
      <dgm:prSet presAssocID="{E0042885-0899-48DF-8222-3385E4913C6F}" presName="compositeShape" presStyleCnt="0">
        <dgm:presLayoutVars>
          <dgm:chMax val="2"/>
          <dgm:dir/>
          <dgm:resizeHandles val="exact"/>
        </dgm:presLayoutVars>
      </dgm:prSet>
      <dgm:spPr/>
      <dgm:t>
        <a:bodyPr/>
        <a:lstStyle/>
        <a:p>
          <a:endParaRPr lang="en-US"/>
        </a:p>
      </dgm:t>
    </dgm:pt>
    <dgm:pt modelId="{C3CBC4BF-35DC-4D13-9CD3-E805E95BB795}" type="pres">
      <dgm:prSet presAssocID="{E0042885-0899-48DF-8222-3385E4913C6F}" presName="divider" presStyleLbl="fgShp" presStyleIdx="0" presStyleCnt="1"/>
      <dgm:spPr/>
    </dgm:pt>
    <dgm:pt modelId="{D5A918A6-A856-4695-8266-93F427047271}" type="pres">
      <dgm:prSet presAssocID="{73C05895-0FC1-4C32-91CD-EB44F10DBBC3}" presName="downArrow" presStyleLbl="node1" presStyleIdx="0" presStyleCnt="2"/>
      <dgm:spPr/>
    </dgm:pt>
    <dgm:pt modelId="{C96A7BA8-BAF5-4A3A-AF54-EF9495A90ABC}" type="pres">
      <dgm:prSet presAssocID="{73C05895-0FC1-4C32-91CD-EB44F10DBBC3}" presName="downArrowText" presStyleLbl="revTx" presStyleIdx="0" presStyleCnt="2">
        <dgm:presLayoutVars>
          <dgm:bulletEnabled val="1"/>
        </dgm:presLayoutVars>
      </dgm:prSet>
      <dgm:spPr/>
      <dgm:t>
        <a:bodyPr/>
        <a:lstStyle/>
        <a:p>
          <a:endParaRPr lang="en-US"/>
        </a:p>
      </dgm:t>
    </dgm:pt>
    <dgm:pt modelId="{C8296381-0B0A-4E58-A5C8-3A6A3D2B2709}" type="pres">
      <dgm:prSet presAssocID="{469F0AD3-8152-4D94-802F-1DD9030F0CB5}" presName="upArrow" presStyleLbl="node1" presStyleIdx="1" presStyleCnt="2"/>
      <dgm:spPr/>
    </dgm:pt>
    <dgm:pt modelId="{E3CADF43-43C2-4689-B328-E90B1D127ACC}" type="pres">
      <dgm:prSet presAssocID="{469F0AD3-8152-4D94-802F-1DD9030F0CB5}" presName="upArrowText" presStyleLbl="revTx" presStyleIdx="1" presStyleCnt="2">
        <dgm:presLayoutVars>
          <dgm:bulletEnabled val="1"/>
        </dgm:presLayoutVars>
      </dgm:prSet>
      <dgm:spPr/>
      <dgm:t>
        <a:bodyPr/>
        <a:lstStyle/>
        <a:p>
          <a:endParaRPr lang="en-US"/>
        </a:p>
      </dgm:t>
    </dgm:pt>
  </dgm:ptLst>
  <dgm:cxnLst>
    <dgm:cxn modelId="{FD5D6899-9E18-42FF-B43D-B6B66B305C53}" srcId="{E0042885-0899-48DF-8222-3385E4913C6F}" destId="{73C05895-0FC1-4C32-91CD-EB44F10DBBC3}" srcOrd="0" destOrd="0" parTransId="{94A56C02-E1F9-481D-AD96-0A4341FD909E}" sibTransId="{E22D825B-3C28-4661-8F1C-03974C9A2C79}"/>
    <dgm:cxn modelId="{783AF078-70B2-4919-8D63-B16002197FE7}" type="presOf" srcId="{73C05895-0FC1-4C32-91CD-EB44F10DBBC3}" destId="{C96A7BA8-BAF5-4A3A-AF54-EF9495A90ABC}" srcOrd="0" destOrd="0" presId="urn:microsoft.com/office/officeart/2005/8/layout/arrow3"/>
    <dgm:cxn modelId="{5CBCB365-247E-4BB5-950A-D86A68B34C03}" srcId="{E0042885-0899-48DF-8222-3385E4913C6F}" destId="{469F0AD3-8152-4D94-802F-1DD9030F0CB5}" srcOrd="1" destOrd="0" parTransId="{3242BDB4-19BD-475F-92DC-794639244D4E}" sibTransId="{EEC6B221-4F6F-4982-AE56-0C4945B6268E}"/>
    <dgm:cxn modelId="{596C4D77-7C75-4975-B505-2C47155BFB74}" type="presOf" srcId="{469F0AD3-8152-4D94-802F-1DD9030F0CB5}" destId="{E3CADF43-43C2-4689-B328-E90B1D127ACC}" srcOrd="0" destOrd="0" presId="urn:microsoft.com/office/officeart/2005/8/layout/arrow3"/>
    <dgm:cxn modelId="{FC8DC037-B5CA-48C3-9241-BEFCB21F33DF}" type="presOf" srcId="{E0042885-0899-48DF-8222-3385E4913C6F}" destId="{C3A061AE-B666-42B7-A81D-E4A0265BFE9F}" srcOrd="0" destOrd="0" presId="urn:microsoft.com/office/officeart/2005/8/layout/arrow3"/>
    <dgm:cxn modelId="{CDF599D7-4864-413B-8FED-ADAC935FE5EC}" type="presParOf" srcId="{C3A061AE-B666-42B7-A81D-E4A0265BFE9F}" destId="{C3CBC4BF-35DC-4D13-9CD3-E805E95BB795}" srcOrd="0" destOrd="0" presId="urn:microsoft.com/office/officeart/2005/8/layout/arrow3"/>
    <dgm:cxn modelId="{DEED4D29-DE2E-43EC-A9D0-B3284E91BFE5}" type="presParOf" srcId="{C3A061AE-B666-42B7-A81D-E4A0265BFE9F}" destId="{D5A918A6-A856-4695-8266-93F427047271}" srcOrd="1" destOrd="0" presId="urn:microsoft.com/office/officeart/2005/8/layout/arrow3"/>
    <dgm:cxn modelId="{E5A3D151-BFD0-4630-A809-36386E34E1A5}" type="presParOf" srcId="{C3A061AE-B666-42B7-A81D-E4A0265BFE9F}" destId="{C96A7BA8-BAF5-4A3A-AF54-EF9495A90ABC}" srcOrd="2" destOrd="0" presId="urn:microsoft.com/office/officeart/2005/8/layout/arrow3"/>
    <dgm:cxn modelId="{B9520D03-EA39-407E-8B10-C8B4E33E5015}" type="presParOf" srcId="{C3A061AE-B666-42B7-A81D-E4A0265BFE9F}" destId="{C8296381-0B0A-4E58-A5C8-3A6A3D2B2709}" srcOrd="3" destOrd="0" presId="urn:microsoft.com/office/officeart/2005/8/layout/arrow3"/>
    <dgm:cxn modelId="{DD03A58C-D737-496A-AC25-382E6A548826}" type="presParOf" srcId="{C3A061AE-B666-42B7-A81D-E4A0265BFE9F}" destId="{E3CADF43-43C2-4689-B328-E90B1D127ACC}"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E7F4043-49DA-438B-BCF8-7F449CE6FC7D}"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593ED95F-E56A-4ED6-99A8-E54670464F40}">
      <dgm:prSet phldrT="[Text]"/>
      <dgm:spPr/>
      <dgm:t>
        <a:bodyPr/>
        <a:lstStyle/>
        <a:p>
          <a:r>
            <a:rPr lang="en-US" smtClean="0">
              <a:latin typeface="Calibri" panose="020F0502020204030204" pitchFamily="34" charset="0"/>
            </a:rPr>
            <a:t>Distal Self:</a:t>
          </a:r>
          <a:endParaRPr lang="en-US"/>
        </a:p>
      </dgm:t>
    </dgm:pt>
    <dgm:pt modelId="{1F3700D3-FB9B-443A-BEEF-7158B2BFBB1F}" type="parTrans" cxnId="{B3B31671-DDFC-443E-8BF0-8063FE8AF32A}">
      <dgm:prSet/>
      <dgm:spPr/>
      <dgm:t>
        <a:bodyPr/>
        <a:lstStyle/>
        <a:p>
          <a:endParaRPr lang="en-US"/>
        </a:p>
      </dgm:t>
    </dgm:pt>
    <dgm:pt modelId="{C3A2C508-0B4D-407F-8FF0-180DB442ED49}" type="sibTrans" cxnId="{B3B31671-DDFC-443E-8BF0-8063FE8AF32A}">
      <dgm:prSet/>
      <dgm:spPr/>
      <dgm:t>
        <a:bodyPr/>
        <a:lstStyle/>
        <a:p>
          <a:endParaRPr lang="en-US"/>
        </a:p>
      </dgm:t>
    </dgm:pt>
    <dgm:pt modelId="{2CBC935C-8AD9-4929-92DA-0B70F5E7E2FA}">
      <dgm:prSet/>
      <dgm:spPr/>
      <dgm:t>
        <a:bodyPr/>
        <a:lstStyle/>
        <a:p>
          <a:r>
            <a:rPr lang="en-US" smtClean="0">
              <a:latin typeface="Calibri" panose="020F0502020204030204" pitchFamily="34" charset="0"/>
            </a:rPr>
            <a:t>who others tell me I am, </a:t>
          </a:r>
          <a:endParaRPr lang="en-US" dirty="0">
            <a:latin typeface="Calibri" panose="020F0502020204030204" pitchFamily="34" charset="0"/>
          </a:endParaRPr>
        </a:p>
      </dgm:t>
    </dgm:pt>
    <dgm:pt modelId="{2A94AD7D-8E76-4411-A8F8-26E2ECC9E6A6}" type="parTrans" cxnId="{B0CA494D-F599-4A65-A967-F40DD3832C60}">
      <dgm:prSet/>
      <dgm:spPr/>
      <dgm:t>
        <a:bodyPr/>
        <a:lstStyle/>
        <a:p>
          <a:endParaRPr lang="en-US"/>
        </a:p>
      </dgm:t>
    </dgm:pt>
    <dgm:pt modelId="{A1CD2657-9268-495F-B62F-94CB825F45FD}" type="sibTrans" cxnId="{B0CA494D-F599-4A65-A967-F40DD3832C60}">
      <dgm:prSet/>
      <dgm:spPr/>
      <dgm:t>
        <a:bodyPr/>
        <a:lstStyle/>
        <a:p>
          <a:endParaRPr lang="en-US"/>
        </a:p>
      </dgm:t>
    </dgm:pt>
    <dgm:pt modelId="{63EAB213-4499-4557-81D8-24C7411E743B}">
      <dgm:prSet/>
      <dgm:spPr/>
      <dgm:t>
        <a:bodyPr/>
        <a:lstStyle/>
        <a:p>
          <a:r>
            <a:rPr lang="en-US" smtClean="0">
              <a:latin typeface="Calibri" panose="020F0502020204030204" pitchFamily="34" charset="0"/>
            </a:rPr>
            <a:t>who they want me to be, </a:t>
          </a:r>
          <a:endParaRPr lang="en-US" dirty="0">
            <a:latin typeface="Calibri" panose="020F0502020204030204" pitchFamily="34" charset="0"/>
          </a:endParaRPr>
        </a:p>
      </dgm:t>
    </dgm:pt>
    <dgm:pt modelId="{CCFA93B7-A975-4793-99AC-977B68B31D0D}" type="parTrans" cxnId="{4F9E1453-7339-44AF-B7B9-8E6A52A21AA3}">
      <dgm:prSet/>
      <dgm:spPr/>
      <dgm:t>
        <a:bodyPr/>
        <a:lstStyle/>
        <a:p>
          <a:endParaRPr lang="en-US"/>
        </a:p>
      </dgm:t>
    </dgm:pt>
    <dgm:pt modelId="{C23C251E-DD9D-4E67-9E2C-7538A234544E}" type="sibTrans" cxnId="{4F9E1453-7339-44AF-B7B9-8E6A52A21AA3}">
      <dgm:prSet/>
      <dgm:spPr/>
      <dgm:t>
        <a:bodyPr/>
        <a:lstStyle/>
        <a:p>
          <a:endParaRPr lang="en-US"/>
        </a:p>
      </dgm:t>
    </dgm:pt>
    <dgm:pt modelId="{BCEEF6BE-119A-4762-B7F2-821026DF11EC}">
      <dgm:prSet/>
      <dgm:spPr/>
      <dgm:t>
        <a:bodyPr/>
        <a:lstStyle/>
        <a:p>
          <a:r>
            <a:rPr lang="en-US" smtClean="0">
              <a:latin typeface="Calibri" panose="020F0502020204030204" pitchFamily="34" charset="0"/>
            </a:rPr>
            <a:t>who I think they want me to be, </a:t>
          </a:r>
          <a:endParaRPr lang="en-US" dirty="0">
            <a:latin typeface="Calibri" panose="020F0502020204030204" pitchFamily="34" charset="0"/>
          </a:endParaRPr>
        </a:p>
      </dgm:t>
    </dgm:pt>
    <dgm:pt modelId="{68AABD28-941F-484D-8E86-EFD2CD0B99C9}" type="parTrans" cxnId="{40596F77-E69F-4C78-B44E-C370900D680E}">
      <dgm:prSet/>
      <dgm:spPr/>
      <dgm:t>
        <a:bodyPr/>
        <a:lstStyle/>
        <a:p>
          <a:endParaRPr lang="en-US"/>
        </a:p>
      </dgm:t>
    </dgm:pt>
    <dgm:pt modelId="{37512E62-58BE-4AB1-AA60-F40CDE9D76D1}" type="sibTrans" cxnId="{40596F77-E69F-4C78-B44E-C370900D680E}">
      <dgm:prSet/>
      <dgm:spPr/>
      <dgm:t>
        <a:bodyPr/>
        <a:lstStyle/>
        <a:p>
          <a:endParaRPr lang="en-US"/>
        </a:p>
      </dgm:t>
    </dgm:pt>
    <dgm:pt modelId="{6A2CDA2D-E511-43A4-B016-AF735CF013CE}">
      <dgm:prSet/>
      <dgm:spPr/>
      <dgm:t>
        <a:bodyPr/>
        <a:lstStyle/>
        <a:p>
          <a:r>
            <a:rPr lang="en-US" smtClean="0">
              <a:latin typeface="Calibri" panose="020F0502020204030204" pitchFamily="34" charset="0"/>
            </a:rPr>
            <a:t>who I am afraid they want me to be, </a:t>
          </a:r>
          <a:endParaRPr lang="en-US" dirty="0">
            <a:latin typeface="Calibri" panose="020F0502020204030204" pitchFamily="34" charset="0"/>
          </a:endParaRPr>
        </a:p>
      </dgm:t>
    </dgm:pt>
    <dgm:pt modelId="{485C9141-27DB-467B-90A0-97F9F8DDA428}" type="parTrans" cxnId="{BF391CD0-4BE6-4716-B355-35A451EC9072}">
      <dgm:prSet/>
      <dgm:spPr/>
      <dgm:t>
        <a:bodyPr/>
        <a:lstStyle/>
        <a:p>
          <a:endParaRPr lang="en-US"/>
        </a:p>
      </dgm:t>
    </dgm:pt>
    <dgm:pt modelId="{8496B0BE-DE84-47AA-871B-8A7BEB610570}" type="sibTrans" cxnId="{BF391CD0-4BE6-4716-B355-35A451EC9072}">
      <dgm:prSet/>
      <dgm:spPr/>
      <dgm:t>
        <a:bodyPr/>
        <a:lstStyle/>
        <a:p>
          <a:endParaRPr lang="en-US"/>
        </a:p>
      </dgm:t>
    </dgm:pt>
    <dgm:pt modelId="{4EF5B442-5E19-4DBD-8A11-1CA09251C539}">
      <dgm:prSet/>
      <dgm:spPr/>
      <dgm:t>
        <a:bodyPr/>
        <a:lstStyle/>
        <a:p>
          <a:r>
            <a:rPr lang="en-US" smtClean="0">
              <a:latin typeface="Calibri" panose="020F0502020204030204" pitchFamily="34" charset="0"/>
            </a:rPr>
            <a:t>who I want to make them believe that I am.</a:t>
          </a:r>
          <a:endParaRPr lang="en-US" dirty="0">
            <a:latin typeface="Calibri" panose="020F0502020204030204" pitchFamily="34" charset="0"/>
          </a:endParaRPr>
        </a:p>
      </dgm:t>
    </dgm:pt>
    <dgm:pt modelId="{0163B0D0-500E-4621-8E66-94A23BE15B25}" type="parTrans" cxnId="{F0FD9489-9389-49C7-A88E-5619FDC5A5D1}">
      <dgm:prSet/>
      <dgm:spPr/>
      <dgm:t>
        <a:bodyPr/>
        <a:lstStyle/>
        <a:p>
          <a:endParaRPr lang="en-US"/>
        </a:p>
      </dgm:t>
    </dgm:pt>
    <dgm:pt modelId="{A5659C04-28B4-4A21-9B05-3FA390F73B8D}" type="sibTrans" cxnId="{F0FD9489-9389-49C7-A88E-5619FDC5A5D1}">
      <dgm:prSet/>
      <dgm:spPr/>
      <dgm:t>
        <a:bodyPr/>
        <a:lstStyle/>
        <a:p>
          <a:endParaRPr lang="en-US"/>
        </a:p>
      </dgm:t>
    </dgm:pt>
    <dgm:pt modelId="{A118D014-36A5-4652-8DB3-4EEBCB3F0ED9}">
      <dgm:prSet/>
      <dgm:spPr/>
      <dgm:t>
        <a:bodyPr/>
        <a:lstStyle/>
        <a:p>
          <a:r>
            <a:rPr lang="en-US" smtClean="0">
              <a:latin typeface="Calibri" panose="020F0502020204030204" pitchFamily="34" charset="0"/>
            </a:rPr>
            <a:t>Proximal Self: </a:t>
          </a:r>
          <a:endParaRPr lang="en-US" dirty="0" smtClean="0">
            <a:latin typeface="Calibri" panose="020F0502020204030204" pitchFamily="34" charset="0"/>
          </a:endParaRPr>
        </a:p>
      </dgm:t>
    </dgm:pt>
    <dgm:pt modelId="{AECDF770-0CEF-4A6B-9180-06481A416C10}" type="parTrans" cxnId="{DD91CA46-1D14-4E96-B67E-D14FBD745E5F}">
      <dgm:prSet/>
      <dgm:spPr/>
      <dgm:t>
        <a:bodyPr/>
        <a:lstStyle/>
        <a:p>
          <a:endParaRPr lang="en-US"/>
        </a:p>
      </dgm:t>
    </dgm:pt>
    <dgm:pt modelId="{964BD961-536D-4864-BE6C-4E021DEBEE1C}" type="sibTrans" cxnId="{DD91CA46-1D14-4E96-B67E-D14FBD745E5F}">
      <dgm:prSet/>
      <dgm:spPr/>
      <dgm:t>
        <a:bodyPr/>
        <a:lstStyle/>
        <a:p>
          <a:endParaRPr lang="en-US"/>
        </a:p>
      </dgm:t>
    </dgm:pt>
    <dgm:pt modelId="{37055864-E1FB-4325-8237-66D593615A2D}">
      <dgm:prSet/>
      <dgm:spPr/>
      <dgm:t>
        <a:bodyPr/>
        <a:lstStyle/>
        <a:p>
          <a:r>
            <a:rPr lang="en-US" smtClean="0">
              <a:latin typeface="Calibri" panose="020F0502020204030204" pitchFamily="34" charset="0"/>
            </a:rPr>
            <a:t>How I see me,</a:t>
          </a:r>
          <a:endParaRPr lang="en-US" dirty="0">
            <a:latin typeface="Calibri" panose="020F0502020204030204" pitchFamily="34" charset="0"/>
          </a:endParaRPr>
        </a:p>
      </dgm:t>
    </dgm:pt>
    <dgm:pt modelId="{92052E96-CA75-4590-9C7B-244CF8D765DC}" type="parTrans" cxnId="{1A631008-BBED-4872-B054-91706849F865}">
      <dgm:prSet/>
      <dgm:spPr/>
      <dgm:t>
        <a:bodyPr/>
        <a:lstStyle/>
        <a:p>
          <a:endParaRPr lang="en-US"/>
        </a:p>
      </dgm:t>
    </dgm:pt>
    <dgm:pt modelId="{F8DB0AC4-6DD3-410A-B666-CB9598347400}" type="sibTrans" cxnId="{1A631008-BBED-4872-B054-91706849F865}">
      <dgm:prSet/>
      <dgm:spPr/>
      <dgm:t>
        <a:bodyPr/>
        <a:lstStyle/>
        <a:p>
          <a:endParaRPr lang="en-US"/>
        </a:p>
      </dgm:t>
    </dgm:pt>
    <dgm:pt modelId="{39225248-B44E-4171-A8F4-FEB22740EB2E}">
      <dgm:prSet/>
      <dgm:spPr/>
      <dgm:t>
        <a:bodyPr/>
        <a:lstStyle/>
        <a:p>
          <a:r>
            <a:rPr lang="en-US" smtClean="0">
              <a:latin typeface="Calibri" panose="020F0502020204030204" pitchFamily="34" charset="0"/>
            </a:rPr>
            <a:t>Who I am afraid I am</a:t>
          </a:r>
          <a:endParaRPr lang="en-US" dirty="0">
            <a:latin typeface="Calibri" panose="020F0502020204030204" pitchFamily="34" charset="0"/>
          </a:endParaRPr>
        </a:p>
      </dgm:t>
    </dgm:pt>
    <dgm:pt modelId="{D82DFBDA-7ACF-4F06-B057-CD1902E3093C}" type="parTrans" cxnId="{4B28B169-8145-4C85-A391-F02B648AD9D4}">
      <dgm:prSet/>
      <dgm:spPr/>
      <dgm:t>
        <a:bodyPr/>
        <a:lstStyle/>
        <a:p>
          <a:endParaRPr lang="en-US"/>
        </a:p>
      </dgm:t>
    </dgm:pt>
    <dgm:pt modelId="{55BDC0C5-7595-45FA-AEEA-C12D93B44386}" type="sibTrans" cxnId="{4B28B169-8145-4C85-A391-F02B648AD9D4}">
      <dgm:prSet/>
      <dgm:spPr/>
      <dgm:t>
        <a:bodyPr/>
        <a:lstStyle/>
        <a:p>
          <a:endParaRPr lang="en-US"/>
        </a:p>
      </dgm:t>
    </dgm:pt>
    <dgm:pt modelId="{A4A1576F-E3E1-4260-8954-7C5687E99F3A}">
      <dgm:prSet/>
      <dgm:spPr/>
      <dgm:t>
        <a:bodyPr/>
        <a:lstStyle/>
        <a:p>
          <a:r>
            <a:rPr lang="en-US" smtClean="0">
              <a:latin typeface="Calibri" panose="020F0502020204030204" pitchFamily="34" charset="0"/>
            </a:rPr>
            <a:t>Who I hope to be,</a:t>
          </a:r>
          <a:endParaRPr lang="en-US" dirty="0">
            <a:latin typeface="Calibri" panose="020F0502020204030204" pitchFamily="34" charset="0"/>
          </a:endParaRPr>
        </a:p>
      </dgm:t>
    </dgm:pt>
    <dgm:pt modelId="{50B87F6E-4C14-4895-965B-33E5D2A1F495}" type="parTrans" cxnId="{65F9EEB5-3DD8-49E7-ADFD-124193CD90B4}">
      <dgm:prSet/>
      <dgm:spPr/>
      <dgm:t>
        <a:bodyPr/>
        <a:lstStyle/>
        <a:p>
          <a:endParaRPr lang="en-US"/>
        </a:p>
      </dgm:t>
    </dgm:pt>
    <dgm:pt modelId="{DFFD5145-376E-4515-AA83-74542AC75AAC}" type="sibTrans" cxnId="{65F9EEB5-3DD8-49E7-ADFD-124193CD90B4}">
      <dgm:prSet/>
      <dgm:spPr/>
      <dgm:t>
        <a:bodyPr/>
        <a:lstStyle/>
        <a:p>
          <a:endParaRPr lang="en-US"/>
        </a:p>
      </dgm:t>
    </dgm:pt>
    <dgm:pt modelId="{5D1184DB-9473-4FB3-A674-C0FDC39B0F82}">
      <dgm:prSet/>
      <dgm:spPr/>
      <dgm:t>
        <a:bodyPr/>
        <a:lstStyle/>
        <a:p>
          <a:r>
            <a:rPr lang="en-US" smtClean="0">
              <a:latin typeface="Calibri" panose="020F0502020204030204" pitchFamily="34" charset="0"/>
            </a:rPr>
            <a:t>What I have experienced as my experience.</a:t>
          </a:r>
          <a:endParaRPr lang="en-US" dirty="0">
            <a:latin typeface="Calibri" panose="020F0502020204030204" pitchFamily="34" charset="0"/>
          </a:endParaRPr>
        </a:p>
      </dgm:t>
    </dgm:pt>
    <dgm:pt modelId="{7BAE7665-A6D5-420C-A5C0-AA45E4D56B77}" type="parTrans" cxnId="{F3771D49-02F7-4D58-A1AB-4255E7B8A637}">
      <dgm:prSet/>
      <dgm:spPr/>
      <dgm:t>
        <a:bodyPr/>
        <a:lstStyle/>
        <a:p>
          <a:endParaRPr lang="en-US"/>
        </a:p>
      </dgm:t>
    </dgm:pt>
    <dgm:pt modelId="{D0FA4318-6910-460A-A302-5B67C0C9A791}" type="sibTrans" cxnId="{F3771D49-02F7-4D58-A1AB-4255E7B8A637}">
      <dgm:prSet/>
      <dgm:spPr/>
      <dgm:t>
        <a:bodyPr/>
        <a:lstStyle/>
        <a:p>
          <a:endParaRPr lang="en-US"/>
        </a:p>
      </dgm:t>
    </dgm:pt>
    <dgm:pt modelId="{24C52744-2ED5-49F2-8377-3E9C773F24F6}" type="pres">
      <dgm:prSet presAssocID="{8E7F4043-49DA-438B-BCF8-7F449CE6FC7D}" presName="Name0" presStyleCnt="0">
        <dgm:presLayoutVars>
          <dgm:dir/>
          <dgm:animLvl val="lvl"/>
          <dgm:resizeHandles val="exact"/>
        </dgm:presLayoutVars>
      </dgm:prSet>
      <dgm:spPr/>
      <dgm:t>
        <a:bodyPr/>
        <a:lstStyle/>
        <a:p>
          <a:endParaRPr lang="en-US"/>
        </a:p>
      </dgm:t>
    </dgm:pt>
    <dgm:pt modelId="{7ECC84A7-8FD4-48A4-BF87-8B111793C0CE}" type="pres">
      <dgm:prSet presAssocID="{593ED95F-E56A-4ED6-99A8-E54670464F40}" presName="composite" presStyleCnt="0"/>
      <dgm:spPr/>
    </dgm:pt>
    <dgm:pt modelId="{EADADB2D-7B05-4696-A85F-C29CCF71D83E}" type="pres">
      <dgm:prSet presAssocID="{593ED95F-E56A-4ED6-99A8-E54670464F40}" presName="parTx" presStyleLbl="alignNode1" presStyleIdx="0" presStyleCnt="2">
        <dgm:presLayoutVars>
          <dgm:chMax val="0"/>
          <dgm:chPref val="0"/>
          <dgm:bulletEnabled val="1"/>
        </dgm:presLayoutVars>
      </dgm:prSet>
      <dgm:spPr/>
      <dgm:t>
        <a:bodyPr/>
        <a:lstStyle/>
        <a:p>
          <a:endParaRPr lang="en-US"/>
        </a:p>
      </dgm:t>
    </dgm:pt>
    <dgm:pt modelId="{362D92E2-4B9C-4D5E-8F7E-21844EED33F8}" type="pres">
      <dgm:prSet presAssocID="{593ED95F-E56A-4ED6-99A8-E54670464F40}" presName="desTx" presStyleLbl="alignAccFollowNode1" presStyleIdx="0" presStyleCnt="2">
        <dgm:presLayoutVars>
          <dgm:bulletEnabled val="1"/>
        </dgm:presLayoutVars>
      </dgm:prSet>
      <dgm:spPr/>
      <dgm:t>
        <a:bodyPr/>
        <a:lstStyle/>
        <a:p>
          <a:endParaRPr lang="en-US"/>
        </a:p>
      </dgm:t>
    </dgm:pt>
    <dgm:pt modelId="{D7A0BABC-716D-4A42-AF73-9F65B0F6C680}" type="pres">
      <dgm:prSet presAssocID="{C3A2C508-0B4D-407F-8FF0-180DB442ED49}" presName="space" presStyleCnt="0"/>
      <dgm:spPr/>
    </dgm:pt>
    <dgm:pt modelId="{BBD0FA11-CC28-41EF-9526-FC17A877BDEA}" type="pres">
      <dgm:prSet presAssocID="{A118D014-36A5-4652-8DB3-4EEBCB3F0ED9}" presName="composite" presStyleCnt="0"/>
      <dgm:spPr/>
    </dgm:pt>
    <dgm:pt modelId="{0111B1A6-7C14-4E10-BD88-AB0B41DA2A32}" type="pres">
      <dgm:prSet presAssocID="{A118D014-36A5-4652-8DB3-4EEBCB3F0ED9}" presName="parTx" presStyleLbl="alignNode1" presStyleIdx="1" presStyleCnt="2">
        <dgm:presLayoutVars>
          <dgm:chMax val="0"/>
          <dgm:chPref val="0"/>
          <dgm:bulletEnabled val="1"/>
        </dgm:presLayoutVars>
      </dgm:prSet>
      <dgm:spPr/>
      <dgm:t>
        <a:bodyPr/>
        <a:lstStyle/>
        <a:p>
          <a:endParaRPr lang="en-US"/>
        </a:p>
      </dgm:t>
    </dgm:pt>
    <dgm:pt modelId="{BFA44FD3-5223-40CF-8643-5047398DF173}" type="pres">
      <dgm:prSet presAssocID="{A118D014-36A5-4652-8DB3-4EEBCB3F0ED9}" presName="desTx" presStyleLbl="alignAccFollowNode1" presStyleIdx="1" presStyleCnt="2">
        <dgm:presLayoutVars>
          <dgm:bulletEnabled val="1"/>
        </dgm:presLayoutVars>
      </dgm:prSet>
      <dgm:spPr/>
      <dgm:t>
        <a:bodyPr/>
        <a:lstStyle/>
        <a:p>
          <a:endParaRPr lang="en-US"/>
        </a:p>
      </dgm:t>
    </dgm:pt>
  </dgm:ptLst>
  <dgm:cxnLst>
    <dgm:cxn modelId="{4F9E1453-7339-44AF-B7B9-8E6A52A21AA3}" srcId="{593ED95F-E56A-4ED6-99A8-E54670464F40}" destId="{63EAB213-4499-4557-81D8-24C7411E743B}" srcOrd="1" destOrd="0" parTransId="{CCFA93B7-A975-4793-99AC-977B68B31D0D}" sibTransId="{C23C251E-DD9D-4E67-9E2C-7538A234544E}"/>
    <dgm:cxn modelId="{6897DA40-8EAE-444B-86F2-48F656AE6536}" type="presOf" srcId="{8E7F4043-49DA-438B-BCF8-7F449CE6FC7D}" destId="{24C52744-2ED5-49F2-8377-3E9C773F24F6}" srcOrd="0" destOrd="0" presId="urn:microsoft.com/office/officeart/2005/8/layout/hList1"/>
    <dgm:cxn modelId="{1C299261-83FE-4A61-B3F4-F973DCDE28E2}" type="presOf" srcId="{5D1184DB-9473-4FB3-A674-C0FDC39B0F82}" destId="{BFA44FD3-5223-40CF-8643-5047398DF173}" srcOrd="0" destOrd="3" presId="urn:microsoft.com/office/officeart/2005/8/layout/hList1"/>
    <dgm:cxn modelId="{F0FD9489-9389-49C7-A88E-5619FDC5A5D1}" srcId="{593ED95F-E56A-4ED6-99A8-E54670464F40}" destId="{4EF5B442-5E19-4DBD-8A11-1CA09251C539}" srcOrd="4" destOrd="0" parTransId="{0163B0D0-500E-4621-8E66-94A23BE15B25}" sibTransId="{A5659C04-28B4-4A21-9B05-3FA390F73B8D}"/>
    <dgm:cxn modelId="{F3771D49-02F7-4D58-A1AB-4255E7B8A637}" srcId="{A118D014-36A5-4652-8DB3-4EEBCB3F0ED9}" destId="{5D1184DB-9473-4FB3-A674-C0FDC39B0F82}" srcOrd="3" destOrd="0" parTransId="{7BAE7665-A6D5-420C-A5C0-AA45E4D56B77}" sibTransId="{D0FA4318-6910-460A-A302-5B67C0C9A791}"/>
    <dgm:cxn modelId="{BF391CD0-4BE6-4716-B355-35A451EC9072}" srcId="{593ED95F-E56A-4ED6-99A8-E54670464F40}" destId="{6A2CDA2D-E511-43A4-B016-AF735CF013CE}" srcOrd="3" destOrd="0" parTransId="{485C9141-27DB-467B-90A0-97F9F8DDA428}" sibTransId="{8496B0BE-DE84-47AA-871B-8A7BEB610570}"/>
    <dgm:cxn modelId="{E436A40F-0731-46A0-A1CB-5EA277DAECC5}" type="presOf" srcId="{6A2CDA2D-E511-43A4-B016-AF735CF013CE}" destId="{362D92E2-4B9C-4D5E-8F7E-21844EED33F8}" srcOrd="0" destOrd="3" presId="urn:microsoft.com/office/officeart/2005/8/layout/hList1"/>
    <dgm:cxn modelId="{5078720F-3206-472C-9049-552E8C414E7B}" type="presOf" srcId="{BCEEF6BE-119A-4762-B7F2-821026DF11EC}" destId="{362D92E2-4B9C-4D5E-8F7E-21844EED33F8}" srcOrd="0" destOrd="2" presId="urn:microsoft.com/office/officeart/2005/8/layout/hList1"/>
    <dgm:cxn modelId="{5206D787-17F7-4FB7-BA49-B9381E30114B}" type="presOf" srcId="{39225248-B44E-4171-A8F4-FEB22740EB2E}" destId="{BFA44FD3-5223-40CF-8643-5047398DF173}" srcOrd="0" destOrd="1" presId="urn:microsoft.com/office/officeart/2005/8/layout/hList1"/>
    <dgm:cxn modelId="{6B97B4C9-296A-4F86-B2CA-2FA0EE8394E9}" type="presOf" srcId="{63EAB213-4499-4557-81D8-24C7411E743B}" destId="{362D92E2-4B9C-4D5E-8F7E-21844EED33F8}" srcOrd="0" destOrd="1" presId="urn:microsoft.com/office/officeart/2005/8/layout/hList1"/>
    <dgm:cxn modelId="{B0CA494D-F599-4A65-A967-F40DD3832C60}" srcId="{593ED95F-E56A-4ED6-99A8-E54670464F40}" destId="{2CBC935C-8AD9-4929-92DA-0B70F5E7E2FA}" srcOrd="0" destOrd="0" parTransId="{2A94AD7D-8E76-4411-A8F8-26E2ECC9E6A6}" sibTransId="{A1CD2657-9268-495F-B62F-94CB825F45FD}"/>
    <dgm:cxn modelId="{65F9EEB5-3DD8-49E7-ADFD-124193CD90B4}" srcId="{A118D014-36A5-4652-8DB3-4EEBCB3F0ED9}" destId="{A4A1576F-E3E1-4260-8954-7C5687E99F3A}" srcOrd="2" destOrd="0" parTransId="{50B87F6E-4C14-4895-965B-33E5D2A1F495}" sibTransId="{DFFD5145-376E-4515-AA83-74542AC75AAC}"/>
    <dgm:cxn modelId="{FBB19BAA-02CD-40D2-93A4-24C10DA99571}" type="presOf" srcId="{A4A1576F-E3E1-4260-8954-7C5687E99F3A}" destId="{BFA44FD3-5223-40CF-8643-5047398DF173}" srcOrd="0" destOrd="2" presId="urn:microsoft.com/office/officeart/2005/8/layout/hList1"/>
    <dgm:cxn modelId="{DD91CA46-1D14-4E96-B67E-D14FBD745E5F}" srcId="{8E7F4043-49DA-438B-BCF8-7F449CE6FC7D}" destId="{A118D014-36A5-4652-8DB3-4EEBCB3F0ED9}" srcOrd="1" destOrd="0" parTransId="{AECDF770-0CEF-4A6B-9180-06481A416C10}" sibTransId="{964BD961-536D-4864-BE6C-4E021DEBEE1C}"/>
    <dgm:cxn modelId="{C240424E-90E2-4DF1-8C2A-17E3289449DC}" type="presOf" srcId="{37055864-E1FB-4325-8237-66D593615A2D}" destId="{BFA44FD3-5223-40CF-8643-5047398DF173}" srcOrd="0" destOrd="0" presId="urn:microsoft.com/office/officeart/2005/8/layout/hList1"/>
    <dgm:cxn modelId="{0EF5C117-8AF5-42FF-8D86-E3A639941ECB}" type="presOf" srcId="{593ED95F-E56A-4ED6-99A8-E54670464F40}" destId="{EADADB2D-7B05-4696-A85F-C29CCF71D83E}" srcOrd="0" destOrd="0" presId="urn:microsoft.com/office/officeart/2005/8/layout/hList1"/>
    <dgm:cxn modelId="{1A631008-BBED-4872-B054-91706849F865}" srcId="{A118D014-36A5-4652-8DB3-4EEBCB3F0ED9}" destId="{37055864-E1FB-4325-8237-66D593615A2D}" srcOrd="0" destOrd="0" parTransId="{92052E96-CA75-4590-9C7B-244CF8D765DC}" sibTransId="{F8DB0AC4-6DD3-410A-B666-CB9598347400}"/>
    <dgm:cxn modelId="{14C95E65-B5C6-40FD-8D57-CBF393EBA738}" type="presOf" srcId="{2CBC935C-8AD9-4929-92DA-0B70F5E7E2FA}" destId="{362D92E2-4B9C-4D5E-8F7E-21844EED33F8}" srcOrd="0" destOrd="0" presId="urn:microsoft.com/office/officeart/2005/8/layout/hList1"/>
    <dgm:cxn modelId="{B3B31671-DDFC-443E-8BF0-8063FE8AF32A}" srcId="{8E7F4043-49DA-438B-BCF8-7F449CE6FC7D}" destId="{593ED95F-E56A-4ED6-99A8-E54670464F40}" srcOrd="0" destOrd="0" parTransId="{1F3700D3-FB9B-443A-BEEF-7158B2BFBB1F}" sibTransId="{C3A2C508-0B4D-407F-8FF0-180DB442ED49}"/>
    <dgm:cxn modelId="{DD38AF00-5B2E-4732-B648-EC4A27C16C5A}" type="presOf" srcId="{A118D014-36A5-4652-8DB3-4EEBCB3F0ED9}" destId="{0111B1A6-7C14-4E10-BD88-AB0B41DA2A32}" srcOrd="0" destOrd="0" presId="urn:microsoft.com/office/officeart/2005/8/layout/hList1"/>
    <dgm:cxn modelId="{7CBFD589-BCA4-4D68-81A8-53C17B905F95}" type="presOf" srcId="{4EF5B442-5E19-4DBD-8A11-1CA09251C539}" destId="{362D92E2-4B9C-4D5E-8F7E-21844EED33F8}" srcOrd="0" destOrd="4" presId="urn:microsoft.com/office/officeart/2005/8/layout/hList1"/>
    <dgm:cxn modelId="{4B28B169-8145-4C85-A391-F02B648AD9D4}" srcId="{A118D014-36A5-4652-8DB3-4EEBCB3F0ED9}" destId="{39225248-B44E-4171-A8F4-FEB22740EB2E}" srcOrd="1" destOrd="0" parTransId="{D82DFBDA-7ACF-4F06-B057-CD1902E3093C}" sibTransId="{55BDC0C5-7595-45FA-AEEA-C12D93B44386}"/>
    <dgm:cxn modelId="{40596F77-E69F-4C78-B44E-C370900D680E}" srcId="{593ED95F-E56A-4ED6-99A8-E54670464F40}" destId="{BCEEF6BE-119A-4762-B7F2-821026DF11EC}" srcOrd="2" destOrd="0" parTransId="{68AABD28-941F-484D-8E86-EFD2CD0B99C9}" sibTransId="{37512E62-58BE-4AB1-AA60-F40CDE9D76D1}"/>
    <dgm:cxn modelId="{EE9C8839-3FEF-4B5D-B283-4AD3807BF17B}" type="presParOf" srcId="{24C52744-2ED5-49F2-8377-3E9C773F24F6}" destId="{7ECC84A7-8FD4-48A4-BF87-8B111793C0CE}" srcOrd="0" destOrd="0" presId="urn:microsoft.com/office/officeart/2005/8/layout/hList1"/>
    <dgm:cxn modelId="{F5D0C810-D557-4CCB-AC92-54D1B570785B}" type="presParOf" srcId="{7ECC84A7-8FD4-48A4-BF87-8B111793C0CE}" destId="{EADADB2D-7B05-4696-A85F-C29CCF71D83E}" srcOrd="0" destOrd="0" presId="urn:microsoft.com/office/officeart/2005/8/layout/hList1"/>
    <dgm:cxn modelId="{716B9CE7-67E4-493F-A682-50873F343690}" type="presParOf" srcId="{7ECC84A7-8FD4-48A4-BF87-8B111793C0CE}" destId="{362D92E2-4B9C-4D5E-8F7E-21844EED33F8}" srcOrd="1" destOrd="0" presId="urn:microsoft.com/office/officeart/2005/8/layout/hList1"/>
    <dgm:cxn modelId="{5D1DBF21-AAFD-41EA-8DF6-AE37DF4490F1}" type="presParOf" srcId="{24C52744-2ED5-49F2-8377-3E9C773F24F6}" destId="{D7A0BABC-716D-4A42-AF73-9F65B0F6C680}" srcOrd="1" destOrd="0" presId="urn:microsoft.com/office/officeart/2005/8/layout/hList1"/>
    <dgm:cxn modelId="{3319BE57-38AD-44F6-8506-B7FA963D5EC3}" type="presParOf" srcId="{24C52744-2ED5-49F2-8377-3E9C773F24F6}" destId="{BBD0FA11-CC28-41EF-9526-FC17A877BDEA}" srcOrd="2" destOrd="0" presId="urn:microsoft.com/office/officeart/2005/8/layout/hList1"/>
    <dgm:cxn modelId="{32050ED1-1036-4455-8A54-B93DDDAE0F54}" type="presParOf" srcId="{BBD0FA11-CC28-41EF-9526-FC17A877BDEA}" destId="{0111B1A6-7C14-4E10-BD88-AB0B41DA2A32}" srcOrd="0" destOrd="0" presId="urn:microsoft.com/office/officeart/2005/8/layout/hList1"/>
    <dgm:cxn modelId="{CA543CD1-B6FF-4725-8154-E9BD0AAB1B00}" type="presParOf" srcId="{BBD0FA11-CC28-41EF-9526-FC17A877BDEA}" destId="{BFA44FD3-5223-40CF-8643-5047398DF17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358FC4-4344-4708-AAC8-07A5970153B2}">
      <dsp:nvSpPr>
        <dsp:cNvPr id="0" name=""/>
        <dsp:cNvSpPr/>
      </dsp:nvSpPr>
      <dsp:spPr>
        <a:xfrm rot="10800000">
          <a:off x="2798063" y="0"/>
          <a:ext cx="5431536" cy="905192"/>
        </a:xfrm>
        <a:prstGeom prst="nonIsoscelesTrapezoid">
          <a:avLst>
            <a:gd name="adj1" fmla="val 0"/>
            <a:gd name="adj2" fmla="val 61823"/>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7630" tIns="87630" rIns="87630" bIns="87630"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smtClean="0"/>
            <a:t>Self-actualization</a:t>
          </a:r>
          <a:endParaRPr lang="en-US" sz="2300" kern="1200" dirty="0"/>
        </a:p>
      </dsp:txBody>
      <dsp:txXfrm rot="10800000">
        <a:off x="3357676" y="0"/>
        <a:ext cx="4871923" cy="905192"/>
      </dsp:txXfrm>
    </dsp:sp>
    <dsp:sp modelId="{A4543E23-5894-49CE-A6DA-8EFFC2EF829A}">
      <dsp:nvSpPr>
        <dsp:cNvPr id="0" name=""/>
        <dsp:cNvSpPr/>
      </dsp:nvSpPr>
      <dsp:spPr>
        <a:xfrm>
          <a:off x="2238451" y="0"/>
          <a:ext cx="1119225" cy="905192"/>
        </a:xfrm>
        <a:prstGeom prst="trapezoid">
          <a:avLst>
            <a:gd name="adj" fmla="val 61823"/>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bg1">
                  <a:lumMod val="65000"/>
                </a:schemeClr>
              </a:solidFill>
            </a:rPr>
            <a:t>Creativity, clarity, curiosity, no prejudice</a:t>
          </a:r>
          <a:endParaRPr lang="en-US" sz="1400" kern="1200" dirty="0">
            <a:solidFill>
              <a:schemeClr val="bg1">
                <a:lumMod val="65000"/>
              </a:schemeClr>
            </a:solidFill>
          </a:endParaRPr>
        </a:p>
      </dsp:txBody>
      <dsp:txXfrm>
        <a:off x="2238451" y="0"/>
        <a:ext cx="1119225" cy="905192"/>
      </dsp:txXfrm>
    </dsp:sp>
    <dsp:sp modelId="{49A1A586-E5BE-4805-8C74-08FCC9492D5A}">
      <dsp:nvSpPr>
        <dsp:cNvPr id="0" name=""/>
        <dsp:cNvSpPr/>
      </dsp:nvSpPr>
      <dsp:spPr>
        <a:xfrm rot="10800000">
          <a:off x="3357676" y="905192"/>
          <a:ext cx="4871923" cy="905192"/>
        </a:xfrm>
        <a:prstGeom prst="nonIsoscelesTrapezoid">
          <a:avLst>
            <a:gd name="adj1" fmla="val 0"/>
            <a:gd name="adj2" fmla="val 61823"/>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7630" tIns="87630" rIns="87630" bIns="87630" numCol="1" spcCol="1270" anchor="ctr" anchorCtr="0">
          <a:noAutofit/>
        </a:bodyPr>
        <a:lstStyle/>
        <a:p>
          <a:pPr marL="228600" lvl="1" indent="-228600" algn="l" defTabSz="1022350">
            <a:lnSpc>
              <a:spcPct val="90000"/>
            </a:lnSpc>
            <a:spcBef>
              <a:spcPct val="0"/>
            </a:spcBef>
            <a:spcAft>
              <a:spcPct val="15000"/>
            </a:spcAft>
            <a:buChar char="••"/>
          </a:pPr>
          <a:r>
            <a:rPr lang="en-US" sz="2300" kern="1200" smtClean="0"/>
            <a:t>Esteem</a:t>
          </a:r>
          <a:endParaRPr lang="en-US" sz="2300" kern="1200" dirty="0"/>
        </a:p>
      </dsp:txBody>
      <dsp:txXfrm rot="10800000">
        <a:off x="3917289" y="905192"/>
        <a:ext cx="4312310" cy="905192"/>
      </dsp:txXfrm>
    </dsp:sp>
    <dsp:sp modelId="{6FB067B3-0A61-41D0-BEED-7E01BF509C11}">
      <dsp:nvSpPr>
        <dsp:cNvPr id="0" name=""/>
        <dsp:cNvSpPr/>
      </dsp:nvSpPr>
      <dsp:spPr>
        <a:xfrm>
          <a:off x="1678838" y="905192"/>
          <a:ext cx="2238451" cy="905192"/>
        </a:xfrm>
        <a:prstGeom prst="trapezoid">
          <a:avLst>
            <a:gd name="adj" fmla="val 61823"/>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bg1"/>
              </a:solidFill>
            </a:rPr>
            <a:t>Self-esteem, confidence, respect of others, achievement</a:t>
          </a:r>
          <a:endParaRPr lang="en-US" sz="1400" kern="1200" dirty="0">
            <a:solidFill>
              <a:schemeClr val="bg1"/>
            </a:solidFill>
          </a:endParaRPr>
        </a:p>
      </dsp:txBody>
      <dsp:txXfrm>
        <a:off x="2070567" y="905192"/>
        <a:ext cx="1454993" cy="905192"/>
      </dsp:txXfrm>
    </dsp:sp>
    <dsp:sp modelId="{AFD9D574-058A-49A0-B4C6-1D0F9D5282FE}">
      <dsp:nvSpPr>
        <dsp:cNvPr id="0" name=""/>
        <dsp:cNvSpPr/>
      </dsp:nvSpPr>
      <dsp:spPr>
        <a:xfrm rot="10800000">
          <a:off x="3917289" y="1810385"/>
          <a:ext cx="4312310" cy="905192"/>
        </a:xfrm>
        <a:prstGeom prst="nonIsoscelesTrapezoid">
          <a:avLst>
            <a:gd name="adj1" fmla="val 0"/>
            <a:gd name="adj2" fmla="val 61823"/>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7630" tIns="87630" rIns="87630" bIns="87630" numCol="1" spcCol="1270" anchor="ctr" anchorCtr="0">
          <a:noAutofit/>
        </a:bodyPr>
        <a:lstStyle/>
        <a:p>
          <a:pPr marL="228600" lvl="1" indent="-228600" algn="l" defTabSz="1022350">
            <a:lnSpc>
              <a:spcPct val="90000"/>
            </a:lnSpc>
            <a:spcBef>
              <a:spcPct val="0"/>
            </a:spcBef>
            <a:spcAft>
              <a:spcPct val="15000"/>
            </a:spcAft>
            <a:buChar char="••"/>
          </a:pPr>
          <a:r>
            <a:rPr lang="en-US" sz="2300" kern="1200" smtClean="0"/>
            <a:t>Love / Belonging</a:t>
          </a:r>
          <a:endParaRPr lang="en-US" sz="2300" kern="1200" dirty="0"/>
        </a:p>
      </dsp:txBody>
      <dsp:txXfrm rot="10800000">
        <a:off x="4476902" y="1810385"/>
        <a:ext cx="3752697" cy="905192"/>
      </dsp:txXfrm>
    </dsp:sp>
    <dsp:sp modelId="{68C3B817-4075-4579-A003-2240B0583789}">
      <dsp:nvSpPr>
        <dsp:cNvPr id="0" name=""/>
        <dsp:cNvSpPr/>
      </dsp:nvSpPr>
      <dsp:spPr>
        <a:xfrm>
          <a:off x="1119225" y="1810385"/>
          <a:ext cx="3357676" cy="905192"/>
        </a:xfrm>
        <a:prstGeom prst="trapezoid">
          <a:avLst>
            <a:gd name="adj" fmla="val 61823"/>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l" defTabSz="622300">
            <a:lnSpc>
              <a:spcPct val="90000"/>
            </a:lnSpc>
            <a:spcBef>
              <a:spcPct val="0"/>
            </a:spcBef>
            <a:spcAft>
              <a:spcPct val="35000"/>
            </a:spcAft>
          </a:pPr>
          <a:r>
            <a:rPr lang="en-US" sz="1400" kern="1200" dirty="0" smtClean="0">
              <a:solidFill>
                <a:schemeClr val="bg1"/>
              </a:solidFill>
            </a:rPr>
            <a:t>Friendship, family, sexual intimacy</a:t>
          </a:r>
          <a:endParaRPr lang="en-US" sz="1400" kern="1200" dirty="0">
            <a:solidFill>
              <a:schemeClr val="bg1"/>
            </a:solidFill>
          </a:endParaRPr>
        </a:p>
      </dsp:txBody>
      <dsp:txXfrm>
        <a:off x="1706819" y="1810385"/>
        <a:ext cx="2182489" cy="905192"/>
      </dsp:txXfrm>
    </dsp:sp>
    <dsp:sp modelId="{D833591B-46D7-4C32-AC9B-D8D6BF5ED50E}">
      <dsp:nvSpPr>
        <dsp:cNvPr id="0" name=""/>
        <dsp:cNvSpPr/>
      </dsp:nvSpPr>
      <dsp:spPr>
        <a:xfrm rot="10800000">
          <a:off x="4476902" y="2715577"/>
          <a:ext cx="3752697" cy="905192"/>
        </a:xfrm>
        <a:prstGeom prst="nonIsoscelesTrapezoid">
          <a:avLst>
            <a:gd name="adj1" fmla="val 0"/>
            <a:gd name="adj2" fmla="val 61823"/>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7630" tIns="87630" rIns="87630" bIns="87630" numCol="1" spcCol="1270" anchor="ctr" anchorCtr="0">
          <a:noAutofit/>
        </a:bodyPr>
        <a:lstStyle/>
        <a:p>
          <a:pPr marL="228600" lvl="1" indent="-228600" algn="l" defTabSz="1022350">
            <a:lnSpc>
              <a:spcPct val="90000"/>
            </a:lnSpc>
            <a:spcBef>
              <a:spcPct val="0"/>
            </a:spcBef>
            <a:spcAft>
              <a:spcPct val="15000"/>
            </a:spcAft>
            <a:buChar char="••"/>
          </a:pPr>
          <a:r>
            <a:rPr lang="en-US" sz="2300" kern="1200" smtClean="0"/>
            <a:t>Safety</a:t>
          </a:r>
          <a:endParaRPr lang="en-US" sz="2300" kern="1200" dirty="0"/>
        </a:p>
      </dsp:txBody>
      <dsp:txXfrm rot="10800000">
        <a:off x="5036515" y="2715577"/>
        <a:ext cx="3193084" cy="905192"/>
      </dsp:txXfrm>
    </dsp:sp>
    <dsp:sp modelId="{9E44C3D4-5611-4B5D-910C-7B705F5D2F40}">
      <dsp:nvSpPr>
        <dsp:cNvPr id="0" name=""/>
        <dsp:cNvSpPr/>
      </dsp:nvSpPr>
      <dsp:spPr>
        <a:xfrm>
          <a:off x="559612" y="2715577"/>
          <a:ext cx="4476902" cy="905192"/>
        </a:xfrm>
        <a:prstGeom prst="trapezoid">
          <a:avLst>
            <a:gd name="adj" fmla="val 61823"/>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l" defTabSz="622300">
            <a:lnSpc>
              <a:spcPct val="90000"/>
            </a:lnSpc>
            <a:spcBef>
              <a:spcPct val="0"/>
            </a:spcBef>
            <a:spcAft>
              <a:spcPct val="35000"/>
            </a:spcAft>
          </a:pPr>
          <a:r>
            <a:rPr lang="en-US" sz="1400" kern="1200" dirty="0" smtClean="0">
              <a:solidFill>
                <a:schemeClr val="bg1"/>
              </a:solidFill>
            </a:rPr>
            <a:t>Physical security, income, property, social morality, health</a:t>
          </a:r>
          <a:endParaRPr lang="en-US" sz="1400" kern="1200" dirty="0">
            <a:solidFill>
              <a:schemeClr val="bg1"/>
            </a:solidFill>
          </a:endParaRPr>
        </a:p>
      </dsp:txBody>
      <dsp:txXfrm>
        <a:off x="1343070" y="2715577"/>
        <a:ext cx="2909986" cy="905192"/>
      </dsp:txXfrm>
    </dsp:sp>
    <dsp:sp modelId="{3C3CF516-0EDF-48BE-B5BC-FE4D63045095}">
      <dsp:nvSpPr>
        <dsp:cNvPr id="0" name=""/>
        <dsp:cNvSpPr/>
      </dsp:nvSpPr>
      <dsp:spPr>
        <a:xfrm rot="10800000">
          <a:off x="5036515" y="3620770"/>
          <a:ext cx="3193084" cy="905192"/>
        </a:xfrm>
        <a:prstGeom prst="nonIsoscelesTrapezoid">
          <a:avLst>
            <a:gd name="adj1" fmla="val 0"/>
            <a:gd name="adj2" fmla="val 61823"/>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7630" tIns="87630" rIns="87630" bIns="87630" numCol="1" spcCol="1270" anchor="ctr" anchorCtr="0">
          <a:noAutofit/>
        </a:bodyPr>
        <a:lstStyle/>
        <a:p>
          <a:pPr marL="228600" lvl="1" indent="-228600" algn="l" defTabSz="1022350">
            <a:lnSpc>
              <a:spcPct val="90000"/>
            </a:lnSpc>
            <a:spcBef>
              <a:spcPct val="0"/>
            </a:spcBef>
            <a:spcAft>
              <a:spcPct val="15000"/>
            </a:spcAft>
            <a:buChar char="••"/>
          </a:pPr>
          <a:r>
            <a:rPr lang="en-US" sz="2300" kern="1200" smtClean="0"/>
            <a:t>Physiological Needs</a:t>
          </a:r>
          <a:endParaRPr lang="en-US" sz="2300" kern="1200" dirty="0"/>
        </a:p>
      </dsp:txBody>
      <dsp:txXfrm rot="10800000">
        <a:off x="5596127" y="3620770"/>
        <a:ext cx="2633472" cy="905192"/>
      </dsp:txXfrm>
    </dsp:sp>
    <dsp:sp modelId="{C91DD2F6-B27E-48D5-BEE8-43D6E652699A}">
      <dsp:nvSpPr>
        <dsp:cNvPr id="0" name=""/>
        <dsp:cNvSpPr/>
      </dsp:nvSpPr>
      <dsp:spPr>
        <a:xfrm>
          <a:off x="0" y="3620770"/>
          <a:ext cx="5596127" cy="905192"/>
        </a:xfrm>
        <a:prstGeom prst="trapezoid">
          <a:avLst>
            <a:gd name="adj" fmla="val 61823"/>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l" defTabSz="622300">
            <a:lnSpc>
              <a:spcPct val="90000"/>
            </a:lnSpc>
            <a:spcBef>
              <a:spcPct val="0"/>
            </a:spcBef>
            <a:spcAft>
              <a:spcPct val="35000"/>
            </a:spcAft>
          </a:pPr>
          <a:r>
            <a:rPr lang="en-US" sz="1400" kern="1200" dirty="0" smtClean="0">
              <a:solidFill>
                <a:schemeClr val="bg1"/>
              </a:solidFill>
            </a:rPr>
            <a:t>Air, food, water, sleep, homeostasis</a:t>
          </a:r>
          <a:endParaRPr lang="en-US" sz="1400" kern="1200" dirty="0">
            <a:solidFill>
              <a:schemeClr val="bg1"/>
            </a:solidFill>
          </a:endParaRPr>
        </a:p>
      </dsp:txBody>
      <dsp:txXfrm>
        <a:off x="979322" y="3620770"/>
        <a:ext cx="3637483" cy="9051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CBC4BF-35DC-4D13-9CD3-E805E95BB795}">
      <dsp:nvSpPr>
        <dsp:cNvPr id="0" name=""/>
        <dsp:cNvSpPr/>
      </dsp:nvSpPr>
      <dsp:spPr>
        <a:xfrm rot="21300000">
          <a:off x="18706" y="1685100"/>
          <a:ext cx="6058586" cy="693799"/>
        </a:xfrm>
        <a:prstGeom prst="mathMinus">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dsp:style>
    </dsp:sp>
    <dsp:sp modelId="{D5A918A6-A856-4695-8266-93F427047271}">
      <dsp:nvSpPr>
        <dsp:cNvPr id="0" name=""/>
        <dsp:cNvSpPr/>
      </dsp:nvSpPr>
      <dsp:spPr>
        <a:xfrm>
          <a:off x="731520" y="203200"/>
          <a:ext cx="1828800" cy="1625600"/>
        </a:xfrm>
        <a:prstGeom prst="downArrow">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C96A7BA8-BAF5-4A3A-AF54-EF9495A90ABC}">
      <dsp:nvSpPr>
        <dsp:cNvPr id="0" name=""/>
        <dsp:cNvSpPr/>
      </dsp:nvSpPr>
      <dsp:spPr>
        <a:xfrm>
          <a:off x="3230880" y="0"/>
          <a:ext cx="1950720" cy="1706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Values Hierarchy</a:t>
          </a:r>
          <a:endParaRPr lang="en-US" sz="2400" kern="1200" dirty="0"/>
        </a:p>
      </dsp:txBody>
      <dsp:txXfrm>
        <a:off x="3230880" y="0"/>
        <a:ext cx="1950720" cy="1706880"/>
      </dsp:txXfrm>
    </dsp:sp>
    <dsp:sp modelId="{C8296381-0B0A-4E58-A5C8-3A6A3D2B2709}">
      <dsp:nvSpPr>
        <dsp:cNvPr id="0" name=""/>
        <dsp:cNvSpPr/>
      </dsp:nvSpPr>
      <dsp:spPr>
        <a:xfrm>
          <a:off x="3535680" y="2235200"/>
          <a:ext cx="1828800" cy="1625600"/>
        </a:xfrm>
        <a:prstGeom prst="upArrow">
          <a:avLst/>
        </a:prstGeom>
        <a:gradFill rotWithShape="0">
          <a:gsLst>
            <a:gs pos="0">
              <a:schemeClr val="accent2">
                <a:hueOff val="1799955"/>
                <a:satOff val="48584"/>
                <a:lumOff val="5099"/>
                <a:alphaOff val="0"/>
                <a:shade val="51000"/>
                <a:satMod val="130000"/>
              </a:schemeClr>
            </a:gs>
            <a:gs pos="80000">
              <a:schemeClr val="accent2">
                <a:hueOff val="1799955"/>
                <a:satOff val="48584"/>
                <a:lumOff val="5099"/>
                <a:alphaOff val="0"/>
                <a:shade val="93000"/>
                <a:satMod val="130000"/>
              </a:schemeClr>
            </a:gs>
            <a:gs pos="100000">
              <a:schemeClr val="accent2">
                <a:hueOff val="1799955"/>
                <a:satOff val="48584"/>
                <a:lumOff val="509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E3CADF43-43C2-4689-B328-E90B1D127ACC}">
      <dsp:nvSpPr>
        <dsp:cNvPr id="0" name=""/>
        <dsp:cNvSpPr/>
      </dsp:nvSpPr>
      <dsp:spPr>
        <a:xfrm>
          <a:off x="914400" y="2357120"/>
          <a:ext cx="1950720" cy="1706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Complexity Hierarchy</a:t>
          </a:r>
          <a:endParaRPr lang="en-US" sz="2400" kern="1200" dirty="0"/>
        </a:p>
      </dsp:txBody>
      <dsp:txXfrm>
        <a:off x="914400" y="2357120"/>
        <a:ext cx="1950720" cy="17068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DADB2D-7B05-4696-A85F-C29CCF71D83E}">
      <dsp:nvSpPr>
        <dsp:cNvPr id="0" name=""/>
        <dsp:cNvSpPr/>
      </dsp:nvSpPr>
      <dsp:spPr>
        <a:xfrm>
          <a:off x="40" y="221669"/>
          <a:ext cx="3845569" cy="720000"/>
        </a:xfrm>
        <a:prstGeom prst="rect">
          <a:avLst/>
        </a:prstGeom>
        <a:solidFill>
          <a:schemeClr val="accent5">
            <a:hueOff val="0"/>
            <a:satOff val="0"/>
            <a:lumOff val="0"/>
            <a:alphaOff val="0"/>
          </a:schemeClr>
        </a:solidFill>
        <a:ln w="285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n-US" sz="2500" kern="1200" smtClean="0">
              <a:latin typeface="Calibri" panose="020F0502020204030204" pitchFamily="34" charset="0"/>
            </a:rPr>
            <a:t>Distal Self:</a:t>
          </a:r>
          <a:endParaRPr lang="en-US" sz="2500" kern="1200"/>
        </a:p>
      </dsp:txBody>
      <dsp:txXfrm>
        <a:off x="40" y="221669"/>
        <a:ext cx="3845569" cy="720000"/>
      </dsp:txXfrm>
    </dsp:sp>
    <dsp:sp modelId="{362D92E2-4B9C-4D5E-8F7E-21844EED33F8}">
      <dsp:nvSpPr>
        <dsp:cNvPr id="0" name=""/>
        <dsp:cNvSpPr/>
      </dsp:nvSpPr>
      <dsp:spPr>
        <a:xfrm>
          <a:off x="40" y="941669"/>
          <a:ext cx="3845569" cy="3362625"/>
        </a:xfrm>
        <a:prstGeom prst="rect">
          <a:avLst/>
        </a:prstGeom>
        <a:solidFill>
          <a:schemeClr val="accent5">
            <a:tint val="40000"/>
            <a:alpha val="90000"/>
            <a:hueOff val="0"/>
            <a:satOff val="0"/>
            <a:lumOff val="0"/>
            <a:alphaOff val="0"/>
          </a:schemeClr>
        </a:solidFill>
        <a:ln w="28575"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smtClean="0">
              <a:latin typeface="Calibri" panose="020F0502020204030204" pitchFamily="34" charset="0"/>
            </a:rPr>
            <a:t>who others tell me I am, </a:t>
          </a:r>
          <a:endParaRPr lang="en-US" sz="2500" kern="1200" dirty="0">
            <a:latin typeface="Calibri" panose="020F0502020204030204" pitchFamily="34" charset="0"/>
          </a:endParaRPr>
        </a:p>
        <a:p>
          <a:pPr marL="228600" lvl="1" indent="-228600" algn="l" defTabSz="1111250">
            <a:lnSpc>
              <a:spcPct val="90000"/>
            </a:lnSpc>
            <a:spcBef>
              <a:spcPct val="0"/>
            </a:spcBef>
            <a:spcAft>
              <a:spcPct val="15000"/>
            </a:spcAft>
            <a:buChar char="••"/>
          </a:pPr>
          <a:r>
            <a:rPr lang="en-US" sz="2500" kern="1200" smtClean="0">
              <a:latin typeface="Calibri" panose="020F0502020204030204" pitchFamily="34" charset="0"/>
            </a:rPr>
            <a:t>who they want me to be, </a:t>
          </a:r>
          <a:endParaRPr lang="en-US" sz="2500" kern="1200" dirty="0">
            <a:latin typeface="Calibri" panose="020F0502020204030204" pitchFamily="34" charset="0"/>
          </a:endParaRPr>
        </a:p>
        <a:p>
          <a:pPr marL="228600" lvl="1" indent="-228600" algn="l" defTabSz="1111250">
            <a:lnSpc>
              <a:spcPct val="90000"/>
            </a:lnSpc>
            <a:spcBef>
              <a:spcPct val="0"/>
            </a:spcBef>
            <a:spcAft>
              <a:spcPct val="15000"/>
            </a:spcAft>
            <a:buChar char="••"/>
          </a:pPr>
          <a:r>
            <a:rPr lang="en-US" sz="2500" kern="1200" smtClean="0">
              <a:latin typeface="Calibri" panose="020F0502020204030204" pitchFamily="34" charset="0"/>
            </a:rPr>
            <a:t>who I think they want me to be, </a:t>
          </a:r>
          <a:endParaRPr lang="en-US" sz="2500" kern="1200" dirty="0">
            <a:latin typeface="Calibri" panose="020F0502020204030204" pitchFamily="34" charset="0"/>
          </a:endParaRPr>
        </a:p>
        <a:p>
          <a:pPr marL="228600" lvl="1" indent="-228600" algn="l" defTabSz="1111250">
            <a:lnSpc>
              <a:spcPct val="90000"/>
            </a:lnSpc>
            <a:spcBef>
              <a:spcPct val="0"/>
            </a:spcBef>
            <a:spcAft>
              <a:spcPct val="15000"/>
            </a:spcAft>
            <a:buChar char="••"/>
          </a:pPr>
          <a:r>
            <a:rPr lang="en-US" sz="2500" kern="1200" smtClean="0">
              <a:latin typeface="Calibri" panose="020F0502020204030204" pitchFamily="34" charset="0"/>
            </a:rPr>
            <a:t>who I am afraid they want me to be, </a:t>
          </a:r>
          <a:endParaRPr lang="en-US" sz="2500" kern="1200" dirty="0">
            <a:latin typeface="Calibri" panose="020F0502020204030204" pitchFamily="34" charset="0"/>
          </a:endParaRPr>
        </a:p>
        <a:p>
          <a:pPr marL="228600" lvl="1" indent="-228600" algn="l" defTabSz="1111250">
            <a:lnSpc>
              <a:spcPct val="90000"/>
            </a:lnSpc>
            <a:spcBef>
              <a:spcPct val="0"/>
            </a:spcBef>
            <a:spcAft>
              <a:spcPct val="15000"/>
            </a:spcAft>
            <a:buChar char="••"/>
          </a:pPr>
          <a:r>
            <a:rPr lang="en-US" sz="2500" kern="1200" smtClean="0">
              <a:latin typeface="Calibri" panose="020F0502020204030204" pitchFamily="34" charset="0"/>
            </a:rPr>
            <a:t>who I want to make them believe that I am.</a:t>
          </a:r>
          <a:endParaRPr lang="en-US" sz="2500" kern="1200" dirty="0">
            <a:latin typeface="Calibri" panose="020F0502020204030204" pitchFamily="34" charset="0"/>
          </a:endParaRPr>
        </a:p>
      </dsp:txBody>
      <dsp:txXfrm>
        <a:off x="40" y="941669"/>
        <a:ext cx="3845569" cy="3362625"/>
      </dsp:txXfrm>
    </dsp:sp>
    <dsp:sp modelId="{0111B1A6-7C14-4E10-BD88-AB0B41DA2A32}">
      <dsp:nvSpPr>
        <dsp:cNvPr id="0" name=""/>
        <dsp:cNvSpPr/>
      </dsp:nvSpPr>
      <dsp:spPr>
        <a:xfrm>
          <a:off x="4383989" y="221669"/>
          <a:ext cx="3845569" cy="720000"/>
        </a:xfrm>
        <a:prstGeom prst="rect">
          <a:avLst/>
        </a:prstGeom>
        <a:solidFill>
          <a:schemeClr val="accent5">
            <a:hueOff val="7034478"/>
            <a:satOff val="-56698"/>
            <a:lumOff val="16079"/>
            <a:alphaOff val="0"/>
          </a:schemeClr>
        </a:solidFill>
        <a:ln w="28575" cap="flat" cmpd="sng" algn="ctr">
          <a:solidFill>
            <a:schemeClr val="accent5">
              <a:hueOff val="7034478"/>
              <a:satOff val="-56698"/>
              <a:lumOff val="1607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n-US" sz="2500" kern="1200" smtClean="0">
              <a:latin typeface="Calibri" panose="020F0502020204030204" pitchFamily="34" charset="0"/>
            </a:rPr>
            <a:t>Proximal Self: </a:t>
          </a:r>
          <a:endParaRPr lang="en-US" sz="2500" kern="1200" dirty="0" smtClean="0">
            <a:latin typeface="Calibri" panose="020F0502020204030204" pitchFamily="34" charset="0"/>
          </a:endParaRPr>
        </a:p>
      </dsp:txBody>
      <dsp:txXfrm>
        <a:off x="4383989" y="221669"/>
        <a:ext cx="3845569" cy="720000"/>
      </dsp:txXfrm>
    </dsp:sp>
    <dsp:sp modelId="{BFA44FD3-5223-40CF-8643-5047398DF173}">
      <dsp:nvSpPr>
        <dsp:cNvPr id="0" name=""/>
        <dsp:cNvSpPr/>
      </dsp:nvSpPr>
      <dsp:spPr>
        <a:xfrm>
          <a:off x="4383989" y="941669"/>
          <a:ext cx="3845569" cy="3362625"/>
        </a:xfrm>
        <a:prstGeom prst="rect">
          <a:avLst/>
        </a:prstGeom>
        <a:solidFill>
          <a:schemeClr val="accent5">
            <a:tint val="40000"/>
            <a:alpha val="90000"/>
            <a:hueOff val="6509837"/>
            <a:satOff val="-11474"/>
            <a:lumOff val="1707"/>
            <a:alphaOff val="0"/>
          </a:schemeClr>
        </a:solidFill>
        <a:ln w="28575" cap="flat" cmpd="sng" algn="ctr">
          <a:solidFill>
            <a:schemeClr val="accent5">
              <a:tint val="40000"/>
              <a:alpha val="90000"/>
              <a:hueOff val="6509837"/>
              <a:satOff val="-11474"/>
              <a:lumOff val="170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smtClean="0">
              <a:latin typeface="Calibri" panose="020F0502020204030204" pitchFamily="34" charset="0"/>
            </a:rPr>
            <a:t>How I see me,</a:t>
          </a:r>
          <a:endParaRPr lang="en-US" sz="2500" kern="1200" dirty="0">
            <a:latin typeface="Calibri" panose="020F0502020204030204" pitchFamily="34" charset="0"/>
          </a:endParaRPr>
        </a:p>
        <a:p>
          <a:pPr marL="228600" lvl="1" indent="-228600" algn="l" defTabSz="1111250">
            <a:lnSpc>
              <a:spcPct val="90000"/>
            </a:lnSpc>
            <a:spcBef>
              <a:spcPct val="0"/>
            </a:spcBef>
            <a:spcAft>
              <a:spcPct val="15000"/>
            </a:spcAft>
            <a:buChar char="••"/>
          </a:pPr>
          <a:r>
            <a:rPr lang="en-US" sz="2500" kern="1200" smtClean="0">
              <a:latin typeface="Calibri" panose="020F0502020204030204" pitchFamily="34" charset="0"/>
            </a:rPr>
            <a:t>Who I am afraid I am</a:t>
          </a:r>
          <a:endParaRPr lang="en-US" sz="2500" kern="1200" dirty="0">
            <a:latin typeface="Calibri" panose="020F0502020204030204" pitchFamily="34" charset="0"/>
          </a:endParaRPr>
        </a:p>
        <a:p>
          <a:pPr marL="228600" lvl="1" indent="-228600" algn="l" defTabSz="1111250">
            <a:lnSpc>
              <a:spcPct val="90000"/>
            </a:lnSpc>
            <a:spcBef>
              <a:spcPct val="0"/>
            </a:spcBef>
            <a:spcAft>
              <a:spcPct val="15000"/>
            </a:spcAft>
            <a:buChar char="••"/>
          </a:pPr>
          <a:r>
            <a:rPr lang="en-US" sz="2500" kern="1200" smtClean="0">
              <a:latin typeface="Calibri" panose="020F0502020204030204" pitchFamily="34" charset="0"/>
            </a:rPr>
            <a:t>Who I hope to be,</a:t>
          </a:r>
          <a:endParaRPr lang="en-US" sz="2500" kern="1200" dirty="0">
            <a:latin typeface="Calibri" panose="020F0502020204030204" pitchFamily="34" charset="0"/>
          </a:endParaRPr>
        </a:p>
        <a:p>
          <a:pPr marL="228600" lvl="1" indent="-228600" algn="l" defTabSz="1111250">
            <a:lnSpc>
              <a:spcPct val="90000"/>
            </a:lnSpc>
            <a:spcBef>
              <a:spcPct val="0"/>
            </a:spcBef>
            <a:spcAft>
              <a:spcPct val="15000"/>
            </a:spcAft>
            <a:buChar char="••"/>
          </a:pPr>
          <a:r>
            <a:rPr lang="en-US" sz="2500" kern="1200" smtClean="0">
              <a:latin typeface="Calibri" panose="020F0502020204030204" pitchFamily="34" charset="0"/>
            </a:rPr>
            <a:t>What I have experienced as my experience.</a:t>
          </a:r>
          <a:endParaRPr lang="en-US" sz="2500" kern="1200" dirty="0">
            <a:latin typeface="Calibri" panose="020F0502020204030204" pitchFamily="34" charset="0"/>
          </a:endParaRPr>
        </a:p>
      </dsp:txBody>
      <dsp:txXfrm>
        <a:off x="4383989" y="941669"/>
        <a:ext cx="3845569" cy="3362625"/>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2" cy="468154"/>
          </a:xfrm>
          <a:prstGeom prst="rect">
            <a:avLst/>
          </a:prstGeom>
        </p:spPr>
        <p:txBody>
          <a:bodyPr vert="horz" lIns="93935" tIns="46967" rIns="93935" bIns="46967" rtlCol="0"/>
          <a:lstStyle>
            <a:lvl1pPr algn="l">
              <a:defRPr sz="1200"/>
            </a:lvl1pPr>
          </a:lstStyle>
          <a:p>
            <a:endParaRPr lang="en-US"/>
          </a:p>
        </p:txBody>
      </p:sp>
      <p:sp>
        <p:nvSpPr>
          <p:cNvPr id="3" name="Date Placeholder 2"/>
          <p:cNvSpPr>
            <a:spLocks noGrp="1"/>
          </p:cNvSpPr>
          <p:nvPr>
            <p:ph type="dt" sz="quarter" idx="1"/>
          </p:nvPr>
        </p:nvSpPr>
        <p:spPr>
          <a:xfrm>
            <a:off x="4008706" y="0"/>
            <a:ext cx="3066732" cy="468154"/>
          </a:xfrm>
          <a:prstGeom prst="rect">
            <a:avLst/>
          </a:prstGeom>
        </p:spPr>
        <p:txBody>
          <a:bodyPr vert="horz" lIns="93935" tIns="46967" rIns="93935" bIns="46967" rtlCol="0"/>
          <a:lstStyle>
            <a:lvl1pPr algn="r">
              <a:defRPr sz="1200"/>
            </a:lvl1pPr>
          </a:lstStyle>
          <a:p>
            <a:fld id="{A06DFB88-3E51-49F5-86BC-DFFE6EFBA9B2}" type="datetimeFigureOut">
              <a:rPr lang="en-US" smtClean="0"/>
              <a:t>8/3/2017</a:t>
            </a:fld>
            <a:endParaRPr lang="en-US"/>
          </a:p>
        </p:txBody>
      </p:sp>
      <p:sp>
        <p:nvSpPr>
          <p:cNvPr id="4" name="Footer Placeholder 3"/>
          <p:cNvSpPr>
            <a:spLocks noGrp="1"/>
          </p:cNvSpPr>
          <p:nvPr>
            <p:ph type="ftr" sz="quarter" idx="2"/>
          </p:nvPr>
        </p:nvSpPr>
        <p:spPr>
          <a:xfrm>
            <a:off x="1" y="8893298"/>
            <a:ext cx="3066732" cy="468154"/>
          </a:xfrm>
          <a:prstGeom prst="rect">
            <a:avLst/>
          </a:prstGeom>
        </p:spPr>
        <p:txBody>
          <a:bodyPr vert="horz" lIns="93935" tIns="46967" rIns="93935" bIns="46967" rtlCol="0" anchor="b"/>
          <a:lstStyle>
            <a:lvl1pPr algn="l">
              <a:defRPr sz="1200"/>
            </a:lvl1pPr>
          </a:lstStyle>
          <a:p>
            <a:endParaRPr lang="en-US"/>
          </a:p>
        </p:txBody>
      </p:sp>
      <p:sp>
        <p:nvSpPr>
          <p:cNvPr id="5" name="Slide Number Placeholder 4"/>
          <p:cNvSpPr>
            <a:spLocks noGrp="1"/>
          </p:cNvSpPr>
          <p:nvPr>
            <p:ph type="sldNum" sz="quarter" idx="3"/>
          </p:nvPr>
        </p:nvSpPr>
        <p:spPr>
          <a:xfrm>
            <a:off x="4008706" y="8893298"/>
            <a:ext cx="3066732" cy="468154"/>
          </a:xfrm>
          <a:prstGeom prst="rect">
            <a:avLst/>
          </a:prstGeom>
        </p:spPr>
        <p:txBody>
          <a:bodyPr vert="horz" lIns="93935" tIns="46967" rIns="93935" bIns="46967" rtlCol="0" anchor="b"/>
          <a:lstStyle>
            <a:lvl1pPr algn="r">
              <a:defRPr sz="1200"/>
            </a:lvl1pPr>
          </a:lstStyle>
          <a:p>
            <a:fld id="{9E943BB1-7B15-48A6-B70F-C04D8A0A31BD}" type="slidenum">
              <a:rPr lang="en-US" smtClean="0"/>
              <a:t>‹#›</a:t>
            </a:fld>
            <a:endParaRPr lang="en-US"/>
          </a:p>
        </p:txBody>
      </p:sp>
    </p:spTree>
    <p:extLst>
      <p:ext uri="{BB962C8B-B14F-4D97-AF65-F5344CB8AC3E}">
        <p14:creationId xmlns:p14="http://schemas.microsoft.com/office/powerpoint/2010/main" val="33714963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2" cy="468154"/>
          </a:xfrm>
          <a:prstGeom prst="rect">
            <a:avLst/>
          </a:prstGeom>
        </p:spPr>
        <p:txBody>
          <a:bodyPr vert="horz" lIns="93935" tIns="46967" rIns="93935" bIns="46967" rtlCol="0"/>
          <a:lstStyle>
            <a:lvl1pPr algn="l">
              <a:defRPr sz="1200"/>
            </a:lvl1pPr>
          </a:lstStyle>
          <a:p>
            <a:endParaRPr lang="en-US"/>
          </a:p>
        </p:txBody>
      </p:sp>
      <p:sp>
        <p:nvSpPr>
          <p:cNvPr id="3" name="Date Placeholder 2"/>
          <p:cNvSpPr>
            <a:spLocks noGrp="1"/>
          </p:cNvSpPr>
          <p:nvPr>
            <p:ph type="dt" idx="1"/>
          </p:nvPr>
        </p:nvSpPr>
        <p:spPr>
          <a:xfrm>
            <a:off x="4008706" y="0"/>
            <a:ext cx="3066732" cy="468154"/>
          </a:xfrm>
          <a:prstGeom prst="rect">
            <a:avLst/>
          </a:prstGeom>
        </p:spPr>
        <p:txBody>
          <a:bodyPr vert="horz" lIns="93935" tIns="46967" rIns="93935" bIns="46967" rtlCol="0"/>
          <a:lstStyle>
            <a:lvl1pPr algn="r">
              <a:defRPr sz="1200"/>
            </a:lvl1pPr>
          </a:lstStyle>
          <a:p>
            <a:fld id="{EBA0E67C-B707-4286-A5A9-9F94BB9A8C42}" type="datetimeFigureOut">
              <a:rPr lang="en-US" smtClean="0"/>
              <a:t>8/3/2017</a:t>
            </a:fld>
            <a:endParaRPr lang="en-US"/>
          </a:p>
        </p:txBody>
      </p:sp>
      <p:sp>
        <p:nvSpPr>
          <p:cNvPr id="4" name="Slide Image Placeholder 3"/>
          <p:cNvSpPr>
            <a:spLocks noGrp="1" noRot="1" noChangeAspect="1"/>
          </p:cNvSpPr>
          <p:nvPr>
            <p:ph type="sldImg" idx="2"/>
          </p:nvPr>
        </p:nvSpPr>
        <p:spPr>
          <a:xfrm>
            <a:off x="1198563" y="701675"/>
            <a:ext cx="4679950" cy="3511550"/>
          </a:xfrm>
          <a:prstGeom prst="rect">
            <a:avLst/>
          </a:prstGeom>
          <a:noFill/>
          <a:ln w="12700">
            <a:solidFill>
              <a:prstClr val="black"/>
            </a:solidFill>
          </a:ln>
        </p:spPr>
        <p:txBody>
          <a:bodyPr vert="horz" lIns="93935" tIns="46967" rIns="93935" bIns="46967"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5" tIns="46967" rIns="93935" bIns="4696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93298"/>
            <a:ext cx="3066732" cy="468154"/>
          </a:xfrm>
          <a:prstGeom prst="rect">
            <a:avLst/>
          </a:prstGeom>
        </p:spPr>
        <p:txBody>
          <a:bodyPr vert="horz" lIns="93935" tIns="46967" rIns="93935" bIns="46967" rtlCol="0" anchor="b"/>
          <a:lstStyle>
            <a:lvl1pPr algn="l">
              <a:defRPr sz="1200"/>
            </a:lvl1pPr>
          </a:lstStyle>
          <a:p>
            <a:endParaRPr lang="en-US"/>
          </a:p>
        </p:txBody>
      </p:sp>
      <p:sp>
        <p:nvSpPr>
          <p:cNvPr id="7" name="Slide Number Placeholder 6"/>
          <p:cNvSpPr>
            <a:spLocks noGrp="1"/>
          </p:cNvSpPr>
          <p:nvPr>
            <p:ph type="sldNum" sz="quarter" idx="5"/>
          </p:nvPr>
        </p:nvSpPr>
        <p:spPr>
          <a:xfrm>
            <a:off x="4008706" y="8893298"/>
            <a:ext cx="3066732" cy="468154"/>
          </a:xfrm>
          <a:prstGeom prst="rect">
            <a:avLst/>
          </a:prstGeom>
        </p:spPr>
        <p:txBody>
          <a:bodyPr vert="horz" lIns="93935" tIns="46967" rIns="93935" bIns="46967" rtlCol="0" anchor="b"/>
          <a:lstStyle>
            <a:lvl1pPr algn="r">
              <a:defRPr sz="1200"/>
            </a:lvl1pPr>
          </a:lstStyle>
          <a:p>
            <a:fld id="{409B7C8E-2D57-4343-98B4-AB0EDBE346D9}" type="slidenum">
              <a:rPr lang="en-US" smtClean="0"/>
              <a:t>‹#›</a:t>
            </a:fld>
            <a:endParaRPr lang="en-US"/>
          </a:p>
        </p:txBody>
      </p:sp>
    </p:spTree>
    <p:extLst>
      <p:ext uri="{BB962C8B-B14F-4D97-AF65-F5344CB8AC3E}">
        <p14:creationId xmlns:p14="http://schemas.microsoft.com/office/powerpoint/2010/main" val="3712629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52D450C-FFDD-42D6-B811-6A34764042AE}" type="slidenum">
              <a:rPr lang="en-US" smtClean="0">
                <a:solidFill>
                  <a:prstClr val="black"/>
                </a:solidFill>
              </a:rPr>
              <a:pPr/>
              <a:t>3</a:t>
            </a:fld>
            <a:endParaRPr lang="en-US">
              <a:solidFill>
                <a:prstClr val="black"/>
              </a:solidFill>
            </a:endParaRPr>
          </a:p>
        </p:txBody>
      </p:sp>
      <p:sp>
        <p:nvSpPr>
          <p:cNvPr id="5" name="Date Placeholder 4"/>
          <p:cNvSpPr>
            <a:spLocks noGrp="1"/>
          </p:cNvSpPr>
          <p:nvPr>
            <p:ph type="dt" idx="11"/>
          </p:nvPr>
        </p:nvSpPr>
        <p:spPr/>
        <p:txBody>
          <a:bodyPr/>
          <a:lstStyle/>
          <a:p>
            <a:fld id="{D37A4480-F873-4F8A-BEC7-6C3E43132C16}" type="datetime1">
              <a:rPr lang="en-US" smtClean="0">
                <a:solidFill>
                  <a:prstClr val="black"/>
                </a:solidFill>
              </a:rPr>
              <a:pPr/>
              <a:t>8/3/2017</a:t>
            </a:fld>
            <a:endParaRPr lang="en-US">
              <a:solidFill>
                <a:prstClr val="black"/>
              </a:solidFill>
            </a:endParaRPr>
          </a:p>
        </p:txBody>
      </p:sp>
      <p:sp>
        <p:nvSpPr>
          <p:cNvPr id="6" name="Footer Placeholder 5"/>
          <p:cNvSpPr>
            <a:spLocks noGrp="1"/>
          </p:cNvSpPr>
          <p:nvPr>
            <p:ph type="ftr" sz="quarter" idx="12"/>
          </p:nvPr>
        </p:nvSpPr>
        <p:spPr/>
        <p:txBody>
          <a:bodyPr/>
          <a:lstStyle/>
          <a:p>
            <a:r>
              <a:rPr lang="en-US" smtClean="0">
                <a:solidFill>
                  <a:prstClr val="black"/>
                </a:solidFill>
              </a:rPr>
              <a:t>(C) Center for Creative Confict Resolution 2013</a:t>
            </a:r>
            <a:endParaRPr lang="en-US">
              <a:solidFill>
                <a:prstClr val="black"/>
              </a:solidFill>
            </a:endParaRPr>
          </a:p>
        </p:txBody>
      </p:sp>
      <p:sp>
        <p:nvSpPr>
          <p:cNvPr id="7" name="Header Placeholder 6"/>
          <p:cNvSpPr>
            <a:spLocks noGrp="1"/>
          </p:cNvSpPr>
          <p:nvPr>
            <p:ph type="hdr" sz="quarter" idx="13"/>
          </p:nvPr>
        </p:nvSpPr>
        <p:spPr/>
        <p:txBody>
          <a:bodyPr/>
          <a:lstStyle/>
          <a:p>
            <a:r>
              <a:rPr lang="en-US" smtClean="0">
                <a:solidFill>
                  <a:prstClr val="black"/>
                </a:solidFill>
              </a:rPr>
              <a:t>Discipline #1: The Bothers Me Log</a:t>
            </a:r>
            <a:endParaRPr lang="en-US">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Transformation and Spiritual Development - morning</a:t>
            </a:r>
          </a:p>
        </p:txBody>
      </p:sp>
      <p:sp>
        <p:nvSpPr>
          <p:cNvPr id="5" name="Rectangle 3"/>
          <p:cNvSpPr>
            <a:spLocks noGrp="1" noChangeArrowheads="1"/>
          </p:cNvSpPr>
          <p:nvPr>
            <p:ph type="dt" idx="1"/>
          </p:nvPr>
        </p:nvSpPr>
        <p:spPr>
          <a:ln/>
        </p:spPr>
        <p:txBody>
          <a:bodyPr/>
          <a:lstStyle/>
          <a:p>
            <a:fld id="{0637D95A-A705-4A38-8C85-2771E8E6C119}" type="datetime1">
              <a:rPr lang="en-US"/>
              <a:pPr/>
              <a:t>8/3/2017</a:t>
            </a:fld>
            <a:endParaRPr lang="en-US"/>
          </a:p>
        </p:txBody>
      </p:sp>
      <p:sp>
        <p:nvSpPr>
          <p:cNvPr id="6" name="Rectangle 6"/>
          <p:cNvSpPr>
            <a:spLocks noGrp="1" noChangeArrowheads="1"/>
          </p:cNvSpPr>
          <p:nvPr>
            <p:ph type="ftr" sz="quarter" idx="4"/>
          </p:nvPr>
        </p:nvSpPr>
        <p:spPr>
          <a:ln/>
        </p:spPr>
        <p:txBody>
          <a:bodyPr/>
          <a:lstStyle/>
          <a:p>
            <a:r>
              <a:rPr lang="en-US"/>
              <a:t>Center for Creative Conflict Resolution (c) 2005</a:t>
            </a:r>
          </a:p>
        </p:txBody>
      </p:sp>
      <p:sp>
        <p:nvSpPr>
          <p:cNvPr id="7" name="Rectangle 7"/>
          <p:cNvSpPr>
            <a:spLocks noGrp="1" noChangeArrowheads="1"/>
          </p:cNvSpPr>
          <p:nvPr>
            <p:ph type="sldNum" sz="quarter" idx="5"/>
          </p:nvPr>
        </p:nvSpPr>
        <p:spPr>
          <a:ln/>
        </p:spPr>
        <p:txBody>
          <a:bodyPr/>
          <a:lstStyle/>
          <a:p>
            <a:fld id="{290180C2-F0B1-4A10-8909-5DFDCD7D54E1}" type="slidenum">
              <a:rPr lang="en-US"/>
              <a:pPr/>
              <a:t>20</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r>
              <a:rPr lang="en-US"/>
              <a:t>The ability that I have to self create my own experience gets challenged by the expectations and demands of others.</a:t>
            </a:r>
          </a:p>
          <a:p>
            <a:endParaRPr lang="en-US"/>
          </a:p>
          <a:p>
            <a:r>
              <a:rPr lang="en-US"/>
              <a:t>I want to be Susie’s boyfriend and I want to be on the soccer team and I want to keep my job at Burger Doodle.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Transformation and Spiritual Development - morning</a:t>
            </a:r>
          </a:p>
        </p:txBody>
      </p:sp>
      <p:sp>
        <p:nvSpPr>
          <p:cNvPr id="5" name="Rectangle 3"/>
          <p:cNvSpPr>
            <a:spLocks noGrp="1" noChangeArrowheads="1"/>
          </p:cNvSpPr>
          <p:nvPr>
            <p:ph type="dt" idx="1"/>
          </p:nvPr>
        </p:nvSpPr>
        <p:spPr>
          <a:ln/>
        </p:spPr>
        <p:txBody>
          <a:bodyPr/>
          <a:lstStyle/>
          <a:p>
            <a:fld id="{154667E2-CABB-4FC8-915F-52F66A07DA5B}" type="datetime1">
              <a:rPr lang="en-US"/>
              <a:pPr/>
              <a:t>8/3/2017</a:t>
            </a:fld>
            <a:endParaRPr lang="en-US"/>
          </a:p>
        </p:txBody>
      </p:sp>
      <p:sp>
        <p:nvSpPr>
          <p:cNvPr id="6" name="Rectangle 6"/>
          <p:cNvSpPr>
            <a:spLocks noGrp="1" noChangeArrowheads="1"/>
          </p:cNvSpPr>
          <p:nvPr>
            <p:ph type="ftr" sz="quarter" idx="4"/>
          </p:nvPr>
        </p:nvSpPr>
        <p:spPr>
          <a:ln/>
        </p:spPr>
        <p:txBody>
          <a:bodyPr/>
          <a:lstStyle/>
          <a:p>
            <a:r>
              <a:rPr lang="en-US"/>
              <a:t>Center for Creative Conflict Resolution (c) 2005</a:t>
            </a:r>
          </a:p>
        </p:txBody>
      </p:sp>
      <p:sp>
        <p:nvSpPr>
          <p:cNvPr id="7" name="Rectangle 7"/>
          <p:cNvSpPr>
            <a:spLocks noGrp="1" noChangeArrowheads="1"/>
          </p:cNvSpPr>
          <p:nvPr>
            <p:ph type="sldNum" sz="quarter" idx="5"/>
          </p:nvPr>
        </p:nvSpPr>
        <p:spPr>
          <a:ln/>
        </p:spPr>
        <p:txBody>
          <a:bodyPr/>
          <a:lstStyle/>
          <a:p>
            <a:fld id="{141764C0-CF35-4763-8E57-695BCA07E349}" type="slidenum">
              <a:rPr lang="en-US"/>
              <a:pPr/>
              <a:t>21</a:t>
            </a:fld>
            <a:endParaRPr lang="en-US"/>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Transformation and Spiritual Development - afternoon</a:t>
            </a:r>
          </a:p>
        </p:txBody>
      </p:sp>
      <p:sp>
        <p:nvSpPr>
          <p:cNvPr id="5" name="Rectangle 3"/>
          <p:cNvSpPr>
            <a:spLocks noGrp="1" noChangeArrowheads="1"/>
          </p:cNvSpPr>
          <p:nvPr>
            <p:ph type="dt" idx="1"/>
          </p:nvPr>
        </p:nvSpPr>
        <p:spPr>
          <a:ln/>
        </p:spPr>
        <p:txBody>
          <a:bodyPr/>
          <a:lstStyle/>
          <a:p>
            <a:fld id="{647A994F-EF15-457C-A232-4F4F461A4468}" type="datetime1">
              <a:rPr lang="en-US"/>
              <a:pPr/>
              <a:t>8/3/2017</a:t>
            </a:fld>
            <a:endParaRPr lang="en-US"/>
          </a:p>
        </p:txBody>
      </p:sp>
      <p:sp>
        <p:nvSpPr>
          <p:cNvPr id="6" name="Rectangle 6"/>
          <p:cNvSpPr>
            <a:spLocks noGrp="1" noChangeArrowheads="1"/>
          </p:cNvSpPr>
          <p:nvPr>
            <p:ph type="ftr" sz="quarter" idx="4"/>
          </p:nvPr>
        </p:nvSpPr>
        <p:spPr>
          <a:ln/>
        </p:spPr>
        <p:txBody>
          <a:bodyPr/>
          <a:lstStyle/>
          <a:p>
            <a:r>
              <a:rPr lang="en-US"/>
              <a:t>Center for Creative Conflict Resolution - (c) 2005</a:t>
            </a:r>
          </a:p>
        </p:txBody>
      </p:sp>
      <p:sp>
        <p:nvSpPr>
          <p:cNvPr id="7" name="Rectangle 7"/>
          <p:cNvSpPr>
            <a:spLocks noGrp="1" noChangeArrowheads="1"/>
          </p:cNvSpPr>
          <p:nvPr>
            <p:ph type="sldNum" sz="quarter" idx="5"/>
          </p:nvPr>
        </p:nvSpPr>
        <p:spPr>
          <a:ln/>
        </p:spPr>
        <p:txBody>
          <a:bodyPr/>
          <a:lstStyle/>
          <a:p>
            <a:fld id="{A7345919-1E23-43CC-9F70-388D1CE3687D}" type="slidenum">
              <a:rPr lang="en-US"/>
              <a:pPr/>
              <a:t>22</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Transformation and Spiritual Development - afternoon</a:t>
            </a:r>
          </a:p>
        </p:txBody>
      </p:sp>
      <p:sp>
        <p:nvSpPr>
          <p:cNvPr id="5" name="Rectangle 3"/>
          <p:cNvSpPr>
            <a:spLocks noGrp="1" noChangeArrowheads="1"/>
          </p:cNvSpPr>
          <p:nvPr>
            <p:ph type="dt" idx="1"/>
          </p:nvPr>
        </p:nvSpPr>
        <p:spPr>
          <a:ln/>
        </p:spPr>
        <p:txBody>
          <a:bodyPr/>
          <a:lstStyle/>
          <a:p>
            <a:fld id="{BC47E7A2-247E-45D5-85A9-E1E40DB9DD3E}" type="datetime1">
              <a:rPr lang="en-US"/>
              <a:pPr/>
              <a:t>8/3/2017</a:t>
            </a:fld>
            <a:endParaRPr lang="en-US"/>
          </a:p>
        </p:txBody>
      </p:sp>
      <p:sp>
        <p:nvSpPr>
          <p:cNvPr id="6" name="Rectangle 6"/>
          <p:cNvSpPr>
            <a:spLocks noGrp="1" noChangeArrowheads="1"/>
          </p:cNvSpPr>
          <p:nvPr>
            <p:ph type="ftr" sz="quarter" idx="4"/>
          </p:nvPr>
        </p:nvSpPr>
        <p:spPr>
          <a:ln/>
        </p:spPr>
        <p:txBody>
          <a:bodyPr/>
          <a:lstStyle/>
          <a:p>
            <a:r>
              <a:rPr lang="en-US"/>
              <a:t>Center for Creative Conflict Resolution - (c) 2005</a:t>
            </a:r>
          </a:p>
        </p:txBody>
      </p:sp>
      <p:sp>
        <p:nvSpPr>
          <p:cNvPr id="7" name="Rectangle 7"/>
          <p:cNvSpPr>
            <a:spLocks noGrp="1" noChangeArrowheads="1"/>
          </p:cNvSpPr>
          <p:nvPr>
            <p:ph type="sldNum" sz="quarter" idx="5"/>
          </p:nvPr>
        </p:nvSpPr>
        <p:spPr>
          <a:ln/>
        </p:spPr>
        <p:txBody>
          <a:bodyPr/>
          <a:lstStyle/>
          <a:p>
            <a:fld id="{E236C402-031C-472B-8D46-FB37C1DEFEDB}" type="slidenum">
              <a:rPr lang="en-US"/>
              <a:pPr/>
              <a:t>23</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83F076-4981-447C-A5AF-41B8485BFEE9}" type="slidenum">
              <a:rPr lang="en-US" smtClean="0"/>
              <a:pPr/>
              <a:t>24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83F076-4981-447C-A5AF-41B8485BFEE9}" type="slidenum">
              <a:rPr lang="en-US" smtClean="0"/>
              <a:pPr/>
              <a:t>25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Transformation and Spiritual Development - afternoon</a:t>
            </a:r>
          </a:p>
        </p:txBody>
      </p:sp>
      <p:sp>
        <p:nvSpPr>
          <p:cNvPr id="5" name="Rectangle 3"/>
          <p:cNvSpPr>
            <a:spLocks noGrp="1" noChangeArrowheads="1"/>
          </p:cNvSpPr>
          <p:nvPr>
            <p:ph type="dt" idx="1"/>
          </p:nvPr>
        </p:nvSpPr>
        <p:spPr>
          <a:ln/>
        </p:spPr>
        <p:txBody>
          <a:bodyPr/>
          <a:lstStyle/>
          <a:p>
            <a:fld id="{3FE74E94-CAF1-41B7-8ECA-551F659CA03B}" type="datetime1">
              <a:rPr lang="en-US"/>
              <a:pPr/>
              <a:t>8/3/2017</a:t>
            </a:fld>
            <a:endParaRPr lang="en-US"/>
          </a:p>
        </p:txBody>
      </p:sp>
      <p:sp>
        <p:nvSpPr>
          <p:cNvPr id="6" name="Rectangle 6"/>
          <p:cNvSpPr>
            <a:spLocks noGrp="1" noChangeArrowheads="1"/>
          </p:cNvSpPr>
          <p:nvPr>
            <p:ph type="ftr" sz="quarter" idx="4"/>
          </p:nvPr>
        </p:nvSpPr>
        <p:spPr>
          <a:ln/>
        </p:spPr>
        <p:txBody>
          <a:bodyPr/>
          <a:lstStyle/>
          <a:p>
            <a:r>
              <a:rPr lang="en-US"/>
              <a:t>Center for Creative Conflict Resolution - (c) 2005</a:t>
            </a:r>
          </a:p>
        </p:txBody>
      </p:sp>
      <p:sp>
        <p:nvSpPr>
          <p:cNvPr id="7" name="Rectangle 7"/>
          <p:cNvSpPr>
            <a:spLocks noGrp="1" noChangeArrowheads="1"/>
          </p:cNvSpPr>
          <p:nvPr>
            <p:ph type="sldNum" sz="quarter" idx="5"/>
          </p:nvPr>
        </p:nvSpPr>
        <p:spPr>
          <a:ln/>
        </p:spPr>
        <p:txBody>
          <a:bodyPr/>
          <a:lstStyle/>
          <a:p>
            <a:fld id="{3AFA0B42-AC26-4C63-983E-E4A2DEA03214}" type="slidenum">
              <a:rPr lang="en-US"/>
              <a:pPr/>
              <a:t>26</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Transformation and Spiritual Development - morning</a:t>
            </a:r>
          </a:p>
        </p:txBody>
      </p:sp>
      <p:sp>
        <p:nvSpPr>
          <p:cNvPr id="5" name="Rectangle 3"/>
          <p:cNvSpPr>
            <a:spLocks noGrp="1" noChangeArrowheads="1"/>
          </p:cNvSpPr>
          <p:nvPr>
            <p:ph type="dt" idx="1"/>
          </p:nvPr>
        </p:nvSpPr>
        <p:spPr>
          <a:ln/>
        </p:spPr>
        <p:txBody>
          <a:bodyPr/>
          <a:lstStyle/>
          <a:p>
            <a:fld id="{6EA1A42E-9385-4658-BB7A-06EEC41C31B3}" type="datetime1">
              <a:rPr lang="en-US"/>
              <a:pPr/>
              <a:t>8/3/2017</a:t>
            </a:fld>
            <a:endParaRPr lang="en-US"/>
          </a:p>
        </p:txBody>
      </p:sp>
      <p:sp>
        <p:nvSpPr>
          <p:cNvPr id="6" name="Rectangle 6"/>
          <p:cNvSpPr>
            <a:spLocks noGrp="1" noChangeArrowheads="1"/>
          </p:cNvSpPr>
          <p:nvPr>
            <p:ph type="ftr" sz="quarter" idx="4"/>
          </p:nvPr>
        </p:nvSpPr>
        <p:spPr>
          <a:ln/>
        </p:spPr>
        <p:txBody>
          <a:bodyPr/>
          <a:lstStyle/>
          <a:p>
            <a:r>
              <a:rPr lang="en-US"/>
              <a:t>Center for Creative Conflict Resolution (c) 2005</a:t>
            </a:r>
          </a:p>
        </p:txBody>
      </p:sp>
      <p:sp>
        <p:nvSpPr>
          <p:cNvPr id="7" name="Rectangle 7"/>
          <p:cNvSpPr>
            <a:spLocks noGrp="1" noChangeArrowheads="1"/>
          </p:cNvSpPr>
          <p:nvPr>
            <p:ph type="sldNum" sz="quarter" idx="5"/>
          </p:nvPr>
        </p:nvSpPr>
        <p:spPr>
          <a:ln/>
        </p:spPr>
        <p:txBody>
          <a:bodyPr/>
          <a:lstStyle/>
          <a:p>
            <a:fld id="{22DB9BFF-D6AE-4E74-94C4-390CD86D7829}" type="slidenum">
              <a:rPr lang="en-US"/>
              <a:pPr/>
              <a:t>27</a:t>
            </a:fld>
            <a:endParaRPr lang="en-US"/>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r>
              <a:rPr lang="en-US"/>
              <a:t>This transition is effected by certain technologies.</a:t>
            </a:r>
          </a:p>
          <a:p>
            <a:endParaRPr lang="en-US"/>
          </a:p>
          <a:p>
            <a:r>
              <a:rPr lang="en-US"/>
              <a:t>AA is for people who are having trouble with the integrity that third order demands and who create themselves by changing their experience with a return to first order.  This is for helping people move up to third by being very clear about the demands that they are to meet.  Here is a sponsor, a group, a Big Book, the Steps and just do this.</a:t>
            </a:r>
          </a:p>
          <a:p>
            <a:endParaRPr lang="en-US"/>
          </a:p>
          <a:p>
            <a:r>
              <a:rPr lang="en-US"/>
              <a:t>Creative Conflict Resolution is for people who are at third and are trying to move durably into fourth order.  They want to learn who they are free to be in relationships with others and how to consistently create the relationships that they want.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52D450C-FFDD-42D6-B811-6A34764042AE}" type="slidenum">
              <a:rPr lang="en-US" smtClean="0">
                <a:solidFill>
                  <a:prstClr val="black"/>
                </a:solidFill>
              </a:rPr>
              <a:pPr/>
              <a:t>4</a:t>
            </a:fld>
            <a:endParaRPr lang="en-US">
              <a:solidFill>
                <a:prstClr val="black"/>
              </a:solidFill>
            </a:endParaRPr>
          </a:p>
        </p:txBody>
      </p:sp>
      <p:sp>
        <p:nvSpPr>
          <p:cNvPr id="5" name="Date Placeholder 4"/>
          <p:cNvSpPr>
            <a:spLocks noGrp="1"/>
          </p:cNvSpPr>
          <p:nvPr>
            <p:ph type="dt" idx="11"/>
          </p:nvPr>
        </p:nvSpPr>
        <p:spPr/>
        <p:txBody>
          <a:bodyPr/>
          <a:lstStyle/>
          <a:p>
            <a:fld id="{D37A4480-F873-4F8A-BEC7-6C3E43132C16}" type="datetime1">
              <a:rPr lang="en-US" smtClean="0">
                <a:solidFill>
                  <a:prstClr val="black"/>
                </a:solidFill>
              </a:rPr>
              <a:pPr/>
              <a:t>8/3/2017</a:t>
            </a:fld>
            <a:endParaRPr lang="en-US">
              <a:solidFill>
                <a:prstClr val="black"/>
              </a:solidFill>
            </a:endParaRPr>
          </a:p>
        </p:txBody>
      </p:sp>
      <p:sp>
        <p:nvSpPr>
          <p:cNvPr id="6" name="Footer Placeholder 5"/>
          <p:cNvSpPr>
            <a:spLocks noGrp="1"/>
          </p:cNvSpPr>
          <p:nvPr>
            <p:ph type="ftr" sz="quarter" idx="12"/>
          </p:nvPr>
        </p:nvSpPr>
        <p:spPr/>
        <p:txBody>
          <a:bodyPr/>
          <a:lstStyle/>
          <a:p>
            <a:r>
              <a:rPr lang="en-US" smtClean="0">
                <a:solidFill>
                  <a:prstClr val="black"/>
                </a:solidFill>
              </a:rPr>
              <a:t>(C) Center for Creative Confict Resolution 2013</a:t>
            </a:r>
            <a:endParaRPr lang="en-US">
              <a:solidFill>
                <a:prstClr val="black"/>
              </a:solidFill>
            </a:endParaRPr>
          </a:p>
        </p:txBody>
      </p:sp>
      <p:sp>
        <p:nvSpPr>
          <p:cNvPr id="7" name="Header Placeholder 6"/>
          <p:cNvSpPr>
            <a:spLocks noGrp="1"/>
          </p:cNvSpPr>
          <p:nvPr>
            <p:ph type="hdr" sz="quarter" idx="13"/>
          </p:nvPr>
        </p:nvSpPr>
        <p:spPr/>
        <p:txBody>
          <a:bodyPr/>
          <a:lstStyle/>
          <a:p>
            <a:r>
              <a:rPr lang="en-US" smtClean="0">
                <a:solidFill>
                  <a:prstClr val="black"/>
                </a:solidFill>
              </a:rPr>
              <a:t>Discipline #1: The Bothers Me Log</a:t>
            </a:r>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Transformation and Spiritual Development - morning</a:t>
            </a:r>
          </a:p>
        </p:txBody>
      </p:sp>
      <p:sp>
        <p:nvSpPr>
          <p:cNvPr id="5" name="Rectangle 3"/>
          <p:cNvSpPr>
            <a:spLocks noGrp="1" noChangeArrowheads="1"/>
          </p:cNvSpPr>
          <p:nvPr>
            <p:ph type="dt" idx="1"/>
          </p:nvPr>
        </p:nvSpPr>
        <p:spPr>
          <a:ln/>
        </p:spPr>
        <p:txBody>
          <a:bodyPr/>
          <a:lstStyle/>
          <a:p>
            <a:fld id="{BC4FEF8C-9BB8-47B6-8256-D0584C668C3E}" type="datetime1">
              <a:rPr lang="en-US"/>
              <a:pPr/>
              <a:t>8/3/2017</a:t>
            </a:fld>
            <a:endParaRPr lang="en-US"/>
          </a:p>
        </p:txBody>
      </p:sp>
      <p:sp>
        <p:nvSpPr>
          <p:cNvPr id="6" name="Rectangle 6"/>
          <p:cNvSpPr>
            <a:spLocks noGrp="1" noChangeArrowheads="1"/>
          </p:cNvSpPr>
          <p:nvPr>
            <p:ph type="ftr" sz="quarter" idx="4"/>
          </p:nvPr>
        </p:nvSpPr>
        <p:spPr>
          <a:ln/>
        </p:spPr>
        <p:txBody>
          <a:bodyPr/>
          <a:lstStyle/>
          <a:p>
            <a:r>
              <a:rPr lang="en-US"/>
              <a:t>Center for Creative Conflict Resolution (c) 2005</a:t>
            </a:r>
          </a:p>
        </p:txBody>
      </p:sp>
      <p:sp>
        <p:nvSpPr>
          <p:cNvPr id="7" name="Rectangle 7"/>
          <p:cNvSpPr>
            <a:spLocks noGrp="1" noChangeArrowheads="1"/>
          </p:cNvSpPr>
          <p:nvPr>
            <p:ph type="sldNum" sz="quarter" idx="5"/>
          </p:nvPr>
        </p:nvSpPr>
        <p:spPr>
          <a:ln/>
        </p:spPr>
        <p:txBody>
          <a:bodyPr/>
          <a:lstStyle/>
          <a:p>
            <a:fld id="{92C8D217-27A5-4230-92E3-9838B37974D3}" type="slidenum">
              <a:rPr lang="en-US"/>
              <a:pPr/>
              <a:t>9</a:t>
            </a:fld>
            <a:endParaRPr 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r>
              <a:rPr lang="en-US"/>
              <a:t>All growth happens through stages of development.  Growth is not linear.  Sometimes growth goes through subtle changes as the movement of acorn to seedling to sapling to adult tree.  The changes may not be obvious from year to year but we can cut the tree down to see the rings that show the stages of growth.</a:t>
            </a:r>
          </a:p>
          <a:p>
            <a:endParaRPr lang="en-US"/>
          </a:p>
          <a:p>
            <a:r>
              <a:rPr lang="en-US"/>
              <a:t>In contrast the movement from egg to adult in an insect goes through very obvious stages.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Transformation and Spiritual Development - morning</a:t>
            </a:r>
          </a:p>
        </p:txBody>
      </p:sp>
      <p:sp>
        <p:nvSpPr>
          <p:cNvPr id="5" name="Rectangle 3"/>
          <p:cNvSpPr>
            <a:spLocks noGrp="1" noChangeArrowheads="1"/>
          </p:cNvSpPr>
          <p:nvPr>
            <p:ph type="dt" idx="1"/>
          </p:nvPr>
        </p:nvSpPr>
        <p:spPr>
          <a:ln/>
        </p:spPr>
        <p:txBody>
          <a:bodyPr/>
          <a:lstStyle/>
          <a:p>
            <a:fld id="{187E5DA1-AACE-49A5-9AB1-F986A1C6FDF0}" type="datetime1">
              <a:rPr lang="en-US"/>
              <a:pPr/>
              <a:t>8/3/2017</a:t>
            </a:fld>
            <a:endParaRPr lang="en-US"/>
          </a:p>
        </p:txBody>
      </p:sp>
      <p:sp>
        <p:nvSpPr>
          <p:cNvPr id="6" name="Rectangle 6"/>
          <p:cNvSpPr>
            <a:spLocks noGrp="1" noChangeArrowheads="1"/>
          </p:cNvSpPr>
          <p:nvPr>
            <p:ph type="ftr" sz="quarter" idx="4"/>
          </p:nvPr>
        </p:nvSpPr>
        <p:spPr>
          <a:ln/>
        </p:spPr>
        <p:txBody>
          <a:bodyPr/>
          <a:lstStyle/>
          <a:p>
            <a:r>
              <a:rPr lang="en-US"/>
              <a:t>Center for Creative Conflict Resolution (c) 2005</a:t>
            </a:r>
          </a:p>
        </p:txBody>
      </p:sp>
      <p:sp>
        <p:nvSpPr>
          <p:cNvPr id="7" name="Rectangle 7"/>
          <p:cNvSpPr>
            <a:spLocks noGrp="1" noChangeArrowheads="1"/>
          </p:cNvSpPr>
          <p:nvPr>
            <p:ph type="sldNum" sz="quarter" idx="5"/>
          </p:nvPr>
        </p:nvSpPr>
        <p:spPr>
          <a:ln/>
        </p:spPr>
        <p:txBody>
          <a:bodyPr/>
          <a:lstStyle/>
          <a:p>
            <a:fld id="{DCA0F2A6-579A-4CB1-98D3-F9EF983C1B8A}" type="slidenum">
              <a:rPr lang="en-US"/>
              <a:pPr/>
              <a:t>10</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r>
              <a:rPr lang="en-US"/>
              <a:t>From the perspective of human development we are using Fowler’s definition of a stage.</a:t>
            </a:r>
          </a:p>
          <a:p>
            <a:r>
              <a:rPr lang="en-US"/>
              <a:t>Hierarchical means that each stage supersedes and is more adequate then the one before it.</a:t>
            </a:r>
          </a:p>
          <a:p>
            <a:r>
              <a:rPr lang="en-US"/>
              <a:t>Sequential means that there is a set order to the stages.</a:t>
            </a:r>
          </a:p>
          <a:p>
            <a:r>
              <a:rPr lang="en-US"/>
              <a:t>Invariant means both that the order cannot be skipped and that it occurs across cultures.</a:t>
            </a:r>
          </a:p>
          <a:p>
            <a:endParaRPr lang="en-US"/>
          </a:p>
          <a:p>
            <a:r>
              <a:rPr lang="en-US"/>
              <a:t>The durability of stages of development: learning to ride a bike.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Transformation and Spiritual Development - morning</a:t>
            </a:r>
          </a:p>
        </p:txBody>
      </p:sp>
      <p:sp>
        <p:nvSpPr>
          <p:cNvPr id="5" name="Rectangle 3"/>
          <p:cNvSpPr>
            <a:spLocks noGrp="1" noChangeArrowheads="1"/>
          </p:cNvSpPr>
          <p:nvPr>
            <p:ph type="dt" idx="1"/>
          </p:nvPr>
        </p:nvSpPr>
        <p:spPr>
          <a:ln/>
        </p:spPr>
        <p:txBody>
          <a:bodyPr/>
          <a:lstStyle/>
          <a:p>
            <a:fld id="{06C05154-06CC-4639-BE27-CE296C0CDDD8}" type="datetime1">
              <a:rPr lang="en-US"/>
              <a:pPr/>
              <a:t>8/3/2017</a:t>
            </a:fld>
            <a:endParaRPr lang="en-US"/>
          </a:p>
        </p:txBody>
      </p:sp>
      <p:sp>
        <p:nvSpPr>
          <p:cNvPr id="6" name="Rectangle 6"/>
          <p:cNvSpPr>
            <a:spLocks noGrp="1" noChangeArrowheads="1"/>
          </p:cNvSpPr>
          <p:nvPr>
            <p:ph type="ftr" sz="quarter" idx="4"/>
          </p:nvPr>
        </p:nvSpPr>
        <p:spPr>
          <a:ln/>
        </p:spPr>
        <p:txBody>
          <a:bodyPr/>
          <a:lstStyle/>
          <a:p>
            <a:r>
              <a:rPr lang="en-US"/>
              <a:t>Center for Creative Conflict Resolution (c) 2005</a:t>
            </a:r>
          </a:p>
        </p:txBody>
      </p:sp>
      <p:sp>
        <p:nvSpPr>
          <p:cNvPr id="7" name="Rectangle 7"/>
          <p:cNvSpPr>
            <a:spLocks noGrp="1" noChangeArrowheads="1"/>
          </p:cNvSpPr>
          <p:nvPr>
            <p:ph type="sldNum" sz="quarter" idx="5"/>
          </p:nvPr>
        </p:nvSpPr>
        <p:spPr>
          <a:ln/>
        </p:spPr>
        <p:txBody>
          <a:bodyPr/>
          <a:lstStyle/>
          <a:p>
            <a:fld id="{7958D20C-21BD-486A-B157-42B68A60AE16}" type="slidenum">
              <a:rPr lang="en-US"/>
              <a:pPr/>
              <a:t>11</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r>
              <a:rPr lang="en-US"/>
              <a:t>We have two related but very different kinds of hierarchies.</a:t>
            </a:r>
          </a:p>
          <a:p>
            <a:endParaRPr lang="en-US"/>
          </a:p>
          <a:p>
            <a:r>
              <a:rPr lang="en-US"/>
              <a:t>A letter; a word; a sentence; a paragraph; an essay.</a:t>
            </a:r>
          </a:p>
          <a:p>
            <a:endParaRPr lang="en-US"/>
          </a:p>
          <a:p>
            <a:r>
              <a:rPr lang="en-US"/>
              <a:t>We are saying that some things are more adequate or comprehensive than other things.  We are not saying “better than.”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What We Need</a:t>
            </a:r>
            <a:endParaRPr lang="en-US"/>
          </a:p>
        </p:txBody>
      </p:sp>
      <p:sp>
        <p:nvSpPr>
          <p:cNvPr id="7" name="Rectangle 7"/>
          <p:cNvSpPr>
            <a:spLocks noGrp="1" noChangeArrowheads="1"/>
          </p:cNvSpPr>
          <p:nvPr>
            <p:ph type="sldNum" sz="quarter" idx="5"/>
          </p:nvPr>
        </p:nvSpPr>
        <p:spPr>
          <a:ln/>
        </p:spPr>
        <p:txBody>
          <a:bodyPr/>
          <a:lstStyle/>
          <a:p>
            <a:fld id="{37D1178E-89CA-4477-ACCC-B4C3BD305783}" type="slidenum">
              <a:rPr lang="en-US"/>
              <a:pPr/>
              <a:t>12</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
        <p:nvSpPr>
          <p:cNvPr id="6" name="Date Placeholder 5"/>
          <p:cNvSpPr>
            <a:spLocks noGrp="1"/>
          </p:cNvSpPr>
          <p:nvPr>
            <p:ph type="dt" idx="10"/>
          </p:nvPr>
        </p:nvSpPr>
        <p:spPr/>
        <p:txBody>
          <a:bodyPr/>
          <a:lstStyle/>
          <a:p>
            <a:fld id="{FBB66A10-4E2A-4B20-99FE-C720E22F1EC6}" type="datetime2">
              <a:rPr lang="en-US" smtClean="0"/>
              <a:t>Thursday, August 3, 2017</a:t>
            </a:fld>
            <a:endParaRPr lang="en-US"/>
          </a:p>
        </p:txBody>
      </p:sp>
      <p:sp>
        <p:nvSpPr>
          <p:cNvPr id="8" name="Footer Placeholder 7"/>
          <p:cNvSpPr>
            <a:spLocks noGrp="1"/>
          </p:cNvSpPr>
          <p:nvPr>
            <p:ph type="ftr" sz="quarter" idx="11"/>
          </p:nvPr>
        </p:nvSpPr>
        <p:spPr/>
        <p:txBody>
          <a:bodyPr/>
          <a:lstStyle/>
          <a:p>
            <a:r>
              <a:rPr lang="en-US" smtClean="0"/>
              <a:t>CCCR (C) 2011</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Transformation and Spiritual Development - morning</a:t>
            </a:r>
          </a:p>
        </p:txBody>
      </p:sp>
      <p:sp>
        <p:nvSpPr>
          <p:cNvPr id="5" name="Rectangle 3"/>
          <p:cNvSpPr>
            <a:spLocks noGrp="1" noChangeArrowheads="1"/>
          </p:cNvSpPr>
          <p:nvPr>
            <p:ph type="dt" idx="1"/>
          </p:nvPr>
        </p:nvSpPr>
        <p:spPr>
          <a:ln/>
        </p:spPr>
        <p:txBody>
          <a:bodyPr/>
          <a:lstStyle/>
          <a:p>
            <a:fld id="{7247F2A6-F11D-420D-979C-DCF7D9D479A0}" type="datetime1">
              <a:rPr lang="en-US"/>
              <a:pPr/>
              <a:t>8/3/2017</a:t>
            </a:fld>
            <a:endParaRPr lang="en-US"/>
          </a:p>
        </p:txBody>
      </p:sp>
      <p:sp>
        <p:nvSpPr>
          <p:cNvPr id="6" name="Rectangle 6"/>
          <p:cNvSpPr>
            <a:spLocks noGrp="1" noChangeArrowheads="1"/>
          </p:cNvSpPr>
          <p:nvPr>
            <p:ph type="ftr" sz="quarter" idx="4"/>
          </p:nvPr>
        </p:nvSpPr>
        <p:spPr>
          <a:ln/>
        </p:spPr>
        <p:txBody>
          <a:bodyPr/>
          <a:lstStyle/>
          <a:p>
            <a:r>
              <a:rPr lang="en-US"/>
              <a:t>Center for Creative Conflict Resolution (c) 2005</a:t>
            </a:r>
          </a:p>
        </p:txBody>
      </p:sp>
      <p:sp>
        <p:nvSpPr>
          <p:cNvPr id="7" name="Rectangle 7"/>
          <p:cNvSpPr>
            <a:spLocks noGrp="1" noChangeArrowheads="1"/>
          </p:cNvSpPr>
          <p:nvPr>
            <p:ph type="sldNum" sz="quarter" idx="5"/>
          </p:nvPr>
        </p:nvSpPr>
        <p:spPr>
          <a:ln/>
        </p:spPr>
        <p:txBody>
          <a:bodyPr/>
          <a:lstStyle/>
          <a:p>
            <a:fld id="{535CBF47-D1D7-4527-A2F2-CB36AFAF976B}" type="slidenum">
              <a:rPr lang="en-US"/>
              <a:pPr/>
              <a:t>16</a:t>
            </a:fld>
            <a:endParaRPr lang="en-US"/>
          </a:p>
        </p:txBody>
      </p:sp>
      <p:sp>
        <p:nvSpPr>
          <p:cNvPr id="27650" name="Rectangle 2"/>
          <p:cNvSpPr>
            <a:spLocks noGrp="1" noRot="1" noChangeAspect="1" noChangeArrowheads="1" noTextEdit="1"/>
          </p:cNvSpPr>
          <p:nvPr>
            <p:ph type="sldImg"/>
          </p:nvPr>
        </p:nvSpPr>
        <p:spPr>
          <a:xfrm>
            <a:off x="1182688" y="676275"/>
            <a:ext cx="4681537" cy="3511550"/>
          </a:xfrm>
          <a:ln/>
        </p:spPr>
      </p:sp>
      <p:sp>
        <p:nvSpPr>
          <p:cNvPr id="27651" name="Rectangle 3"/>
          <p:cNvSpPr>
            <a:spLocks noGrp="1" noChangeArrowheads="1"/>
          </p:cNvSpPr>
          <p:nvPr>
            <p:ph type="body" idx="1"/>
          </p:nvPr>
        </p:nvSpPr>
        <p:spPr/>
        <p:txBody>
          <a:bodyPr/>
          <a:lstStyle/>
          <a:p>
            <a:r>
              <a:rPr lang="en-US"/>
              <a:t>And so we are defining transformation as “the movement from one stage to a more advanced or adequate stage of development.” </a:t>
            </a:r>
          </a:p>
          <a:p>
            <a:endParaRPr lang="en-US"/>
          </a:p>
          <a:p>
            <a:r>
              <a:rPr lang="en-US"/>
              <a:t>Does anyone have trouble with this definition.</a:t>
            </a:r>
          </a:p>
          <a:p>
            <a:endParaRPr lang="en-US"/>
          </a:p>
          <a:p>
            <a:r>
              <a:rPr lang="en-US"/>
              <a:t>Well doesn’t this mean that more advanced people are better than less advanced people?</a:t>
            </a:r>
          </a:p>
          <a:p>
            <a:endParaRPr lang="en-US"/>
          </a:p>
          <a:p>
            <a:r>
              <a:rPr lang="en-US"/>
              <a:t>[discussion]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Transformation and Spiritual Development - morning</a:t>
            </a:r>
          </a:p>
        </p:txBody>
      </p:sp>
      <p:sp>
        <p:nvSpPr>
          <p:cNvPr id="5" name="Rectangle 3"/>
          <p:cNvSpPr>
            <a:spLocks noGrp="1" noChangeArrowheads="1"/>
          </p:cNvSpPr>
          <p:nvPr>
            <p:ph type="dt" idx="1"/>
          </p:nvPr>
        </p:nvSpPr>
        <p:spPr>
          <a:ln/>
        </p:spPr>
        <p:txBody>
          <a:bodyPr/>
          <a:lstStyle/>
          <a:p>
            <a:fld id="{F42A54AE-B7E2-4A0B-836B-96C4041837EB}" type="datetime1">
              <a:rPr lang="en-US"/>
              <a:pPr/>
              <a:t>8/3/2017</a:t>
            </a:fld>
            <a:endParaRPr lang="en-US"/>
          </a:p>
        </p:txBody>
      </p:sp>
      <p:sp>
        <p:nvSpPr>
          <p:cNvPr id="6" name="Rectangle 6"/>
          <p:cNvSpPr>
            <a:spLocks noGrp="1" noChangeArrowheads="1"/>
          </p:cNvSpPr>
          <p:nvPr>
            <p:ph type="ftr" sz="quarter" idx="4"/>
          </p:nvPr>
        </p:nvSpPr>
        <p:spPr>
          <a:ln/>
        </p:spPr>
        <p:txBody>
          <a:bodyPr/>
          <a:lstStyle/>
          <a:p>
            <a:r>
              <a:rPr lang="en-US"/>
              <a:t>Center for Creative Conflict Resolution (c) 2005</a:t>
            </a:r>
          </a:p>
        </p:txBody>
      </p:sp>
      <p:sp>
        <p:nvSpPr>
          <p:cNvPr id="7" name="Rectangle 7"/>
          <p:cNvSpPr>
            <a:spLocks noGrp="1" noChangeArrowheads="1"/>
          </p:cNvSpPr>
          <p:nvPr>
            <p:ph type="sldNum" sz="quarter" idx="5"/>
          </p:nvPr>
        </p:nvSpPr>
        <p:spPr>
          <a:ln/>
        </p:spPr>
        <p:txBody>
          <a:bodyPr/>
          <a:lstStyle/>
          <a:p>
            <a:fld id="{546FEED9-1516-4DEF-B038-F1C96EF4AEF0}" type="slidenum">
              <a:rPr lang="en-US"/>
              <a:pPr/>
              <a:t>18</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r>
              <a:rPr lang="en-US"/>
              <a:t>First Order is available in infancy through our sensory experience.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Transformation and Spiritual Development - morning</a:t>
            </a:r>
          </a:p>
        </p:txBody>
      </p:sp>
      <p:sp>
        <p:nvSpPr>
          <p:cNvPr id="5" name="Rectangle 3"/>
          <p:cNvSpPr>
            <a:spLocks noGrp="1" noChangeArrowheads="1"/>
          </p:cNvSpPr>
          <p:nvPr>
            <p:ph type="dt" idx="1"/>
          </p:nvPr>
        </p:nvSpPr>
        <p:spPr>
          <a:ln/>
        </p:spPr>
        <p:txBody>
          <a:bodyPr/>
          <a:lstStyle/>
          <a:p>
            <a:fld id="{7BBF616B-D688-4304-A07E-6E45D6702707}" type="datetime1">
              <a:rPr lang="en-US"/>
              <a:pPr/>
              <a:t>8/3/2017</a:t>
            </a:fld>
            <a:endParaRPr lang="en-US"/>
          </a:p>
        </p:txBody>
      </p:sp>
      <p:sp>
        <p:nvSpPr>
          <p:cNvPr id="6" name="Rectangle 6"/>
          <p:cNvSpPr>
            <a:spLocks noGrp="1" noChangeArrowheads="1"/>
          </p:cNvSpPr>
          <p:nvPr>
            <p:ph type="ftr" sz="quarter" idx="4"/>
          </p:nvPr>
        </p:nvSpPr>
        <p:spPr>
          <a:ln/>
        </p:spPr>
        <p:txBody>
          <a:bodyPr/>
          <a:lstStyle/>
          <a:p>
            <a:r>
              <a:rPr lang="en-US"/>
              <a:t>Center for Creative Conflict Resolution (c) 2005</a:t>
            </a:r>
          </a:p>
        </p:txBody>
      </p:sp>
      <p:sp>
        <p:nvSpPr>
          <p:cNvPr id="7" name="Rectangle 7"/>
          <p:cNvSpPr>
            <a:spLocks noGrp="1" noChangeArrowheads="1"/>
          </p:cNvSpPr>
          <p:nvPr>
            <p:ph type="sldNum" sz="quarter" idx="5"/>
          </p:nvPr>
        </p:nvSpPr>
        <p:spPr>
          <a:ln/>
        </p:spPr>
        <p:txBody>
          <a:bodyPr/>
          <a:lstStyle/>
          <a:p>
            <a:fld id="{4C7D7110-04AC-4B84-B5F1-1B4DAB1AC1B2}" type="slidenum">
              <a:rPr lang="en-US"/>
              <a:pPr/>
              <a:t>19</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r>
              <a:rPr lang="en-US"/>
              <a:t>Very soon we begin to develop a capacity for some awareness at second order.</a:t>
            </a:r>
          </a:p>
          <a:p>
            <a:endParaRPr lang="en-US"/>
          </a:p>
          <a:p>
            <a:r>
              <a:rPr lang="en-US"/>
              <a:t>The joy of peek-a-boo.</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BA00007-1C8F-4988-A41B-C490A7D49860}" type="datetimeFigureOut">
              <a:rPr lang="en-US" smtClean="0"/>
              <a:t>8/3/2017</a:t>
            </a:fld>
            <a:endParaRPr lang="en-US"/>
          </a:p>
        </p:txBody>
      </p:sp>
      <p:sp>
        <p:nvSpPr>
          <p:cNvPr id="8" name="Slide Number Placeholder 7"/>
          <p:cNvSpPr>
            <a:spLocks noGrp="1"/>
          </p:cNvSpPr>
          <p:nvPr>
            <p:ph type="sldNum" sz="quarter" idx="11"/>
          </p:nvPr>
        </p:nvSpPr>
        <p:spPr/>
        <p:txBody>
          <a:bodyPr/>
          <a:lstStyle/>
          <a:p>
            <a:fld id="{3F3C6F17-1572-4F49-9D36-26A543EE8997}"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A00007-1C8F-4988-A41B-C490A7D49860}"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C6F17-1572-4F49-9D36-26A543EE899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A00007-1C8F-4988-A41B-C490A7D49860}"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C6F17-1572-4F49-9D36-26A543EE899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DBA00007-1C8F-4988-A41B-C490A7D49860}"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C6F17-1572-4F49-9D36-26A543EE899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A00007-1C8F-4988-A41B-C490A7D49860}"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C6F17-1572-4F49-9D36-26A543EE8997}"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DBA00007-1C8F-4988-A41B-C490A7D49860}" type="datetimeFigureOut">
              <a:rPr lang="en-US" smtClean="0"/>
              <a:t>8/3/2017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3C6F17-1572-4F49-9D36-26A543EE8997}"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DBA00007-1C8F-4988-A41B-C490A7D49860}" type="datetimeFigureOut">
              <a:rPr lang="en-US" smtClean="0"/>
              <a:t>8/3/2017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3C6F17-1572-4F49-9D36-26A543EE8997}"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A00007-1C8F-4988-A41B-C490A7D49860}" type="datetimeFigureOut">
              <a:rPr lang="en-US" smtClean="0"/>
              <a:t>8/3/2017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3C6F17-1572-4F49-9D36-26A543EE899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A00007-1C8F-4988-A41B-C490A7D49860}" type="datetimeFigureOut">
              <a:rPr lang="en-US" smtClean="0"/>
              <a:t>8/3/2017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3C6F17-1572-4F49-9D36-26A543EE899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A00007-1C8F-4988-A41B-C490A7D49860}" type="datetimeFigureOut">
              <a:rPr lang="en-US" smtClean="0"/>
              <a:t>8/3/2017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3C6F17-1572-4F49-9D36-26A543EE899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A00007-1C8F-4988-A41B-C490A7D49860}" type="datetimeFigureOut">
              <a:rPr lang="en-US" smtClean="0"/>
              <a:t>8/3/2017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3C6F17-1572-4F49-9D36-26A543EE899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DBA00007-1C8F-4988-A41B-C490A7D49860}" type="datetimeFigureOut">
              <a:rPr lang="en-US" smtClean="0"/>
              <a:t>8/3/2017</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F3C6F17-1572-4F49-9D36-26A543EE8997}"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the Orders of Self</a:t>
            </a:r>
            <a:endParaRPr lang="en-US" dirty="0"/>
          </a:p>
        </p:txBody>
      </p:sp>
      <p:sp>
        <p:nvSpPr>
          <p:cNvPr id="3" name="Subtitle 2"/>
          <p:cNvSpPr>
            <a:spLocks noGrp="1"/>
          </p:cNvSpPr>
          <p:nvPr>
            <p:ph type="subTitle" idx="1"/>
          </p:nvPr>
        </p:nvSpPr>
        <p:spPr>
          <a:xfrm>
            <a:off x="762000" y="5562600"/>
            <a:ext cx="7543800" cy="609600"/>
          </a:xfrm>
        </p:spPr>
        <p:txBody>
          <a:bodyPr>
            <a:normAutofit/>
          </a:bodyPr>
          <a:lstStyle/>
          <a:p>
            <a:r>
              <a:rPr lang="en-US" sz="2800" dirty="0" smtClean="0">
                <a:solidFill>
                  <a:schemeClr val="tx1"/>
                </a:solidFill>
                <a:latin typeface="+mn-lt"/>
              </a:rPr>
              <a:t>An invitation to becoming a complete human</a:t>
            </a:r>
            <a:endParaRPr lang="en-US" sz="2800" dirty="0">
              <a:solidFill>
                <a:schemeClr val="tx1"/>
              </a:solidFill>
              <a:latin typeface="+mn-lt"/>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200" y="3810000"/>
            <a:ext cx="2057400" cy="1522192"/>
          </a:xfrm>
          <a:prstGeom prst="rect">
            <a:avLst/>
          </a:prstGeom>
        </p:spPr>
      </p:pic>
    </p:spTree>
    <p:extLst>
      <p:ext uri="{BB962C8B-B14F-4D97-AF65-F5344CB8AC3E}">
        <p14:creationId xmlns:p14="http://schemas.microsoft.com/office/powerpoint/2010/main" val="11167500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0"/>
            <a:ext cx="8229600" cy="1371600"/>
          </a:xfrm>
        </p:spPr>
        <p:txBody>
          <a:bodyPr/>
          <a:lstStyle/>
          <a:p>
            <a:r>
              <a:rPr lang="en-US" dirty="0"/>
              <a:t>Stages of Development</a:t>
            </a:r>
          </a:p>
        </p:txBody>
      </p:sp>
      <p:sp>
        <p:nvSpPr>
          <p:cNvPr id="60419" name="Rectangle 3"/>
          <p:cNvSpPr>
            <a:spLocks noGrp="1" noChangeArrowheads="1"/>
          </p:cNvSpPr>
          <p:nvPr>
            <p:ph idx="1"/>
          </p:nvPr>
        </p:nvSpPr>
        <p:spPr/>
        <p:txBody>
          <a:bodyPr>
            <a:noAutofit/>
          </a:bodyPr>
          <a:lstStyle/>
          <a:p>
            <a:r>
              <a:rPr lang="en-US" sz="3600" dirty="0" smtClean="0">
                <a:solidFill>
                  <a:schemeClr val="tx1"/>
                </a:solidFill>
                <a:latin typeface="Calibri" panose="020F0502020204030204" pitchFamily="34" charset="0"/>
              </a:rPr>
              <a:t>"</a:t>
            </a:r>
            <a:r>
              <a:rPr lang="en-US" sz="3600" dirty="0">
                <a:solidFill>
                  <a:schemeClr val="tx1"/>
                </a:solidFill>
                <a:latin typeface="Calibri" panose="020F0502020204030204" pitchFamily="34" charset="0"/>
              </a:rPr>
              <a:t>a structural whole of integrated operations of thinking and valuing that is available to a person at a given time."</a:t>
            </a:r>
          </a:p>
          <a:p>
            <a:r>
              <a:rPr lang="en-US" sz="3600" dirty="0">
                <a:solidFill>
                  <a:schemeClr val="tx1"/>
                </a:solidFill>
                <a:latin typeface="Calibri" panose="020F0502020204030204" pitchFamily="34" charset="0"/>
              </a:rPr>
              <a:t>Fowler also claims that each stage is </a:t>
            </a:r>
            <a:endParaRPr lang="en-US" sz="3600" dirty="0" smtClean="0">
              <a:solidFill>
                <a:schemeClr val="tx1"/>
              </a:solidFill>
              <a:latin typeface="Calibri" panose="020F0502020204030204" pitchFamily="34" charset="0"/>
            </a:endParaRPr>
          </a:p>
          <a:p>
            <a:pPr lvl="1"/>
            <a:r>
              <a:rPr lang="en-US" sz="2000" dirty="0" smtClean="0">
                <a:solidFill>
                  <a:schemeClr val="tx1"/>
                </a:solidFill>
                <a:latin typeface="Calibri" panose="020F0502020204030204" pitchFamily="34" charset="0"/>
              </a:rPr>
              <a:t>hierarchical</a:t>
            </a:r>
            <a:r>
              <a:rPr lang="en-US" sz="2000" dirty="0">
                <a:solidFill>
                  <a:schemeClr val="tx1"/>
                </a:solidFill>
                <a:latin typeface="Calibri" panose="020F0502020204030204" pitchFamily="34" charset="0"/>
              </a:rPr>
              <a:t>, </a:t>
            </a:r>
            <a:endParaRPr lang="en-US" sz="2000" dirty="0" smtClean="0">
              <a:solidFill>
                <a:schemeClr val="tx1"/>
              </a:solidFill>
              <a:latin typeface="Calibri" panose="020F0502020204030204" pitchFamily="34" charset="0"/>
            </a:endParaRPr>
          </a:p>
          <a:p>
            <a:pPr lvl="1"/>
            <a:r>
              <a:rPr lang="en-US" sz="2000" dirty="0" smtClean="0">
                <a:solidFill>
                  <a:schemeClr val="tx1"/>
                </a:solidFill>
                <a:latin typeface="Calibri" panose="020F0502020204030204" pitchFamily="34" charset="0"/>
              </a:rPr>
              <a:t>sequential</a:t>
            </a:r>
            <a:r>
              <a:rPr lang="en-US" sz="2000" dirty="0">
                <a:solidFill>
                  <a:schemeClr val="tx1"/>
                </a:solidFill>
                <a:latin typeface="Calibri" panose="020F0502020204030204" pitchFamily="34" charset="0"/>
              </a:rPr>
              <a:t>, and </a:t>
            </a:r>
            <a:endParaRPr lang="en-US" sz="2000" dirty="0" smtClean="0">
              <a:solidFill>
                <a:schemeClr val="tx1"/>
              </a:solidFill>
              <a:latin typeface="Calibri" panose="020F0502020204030204" pitchFamily="34" charset="0"/>
            </a:endParaRPr>
          </a:p>
          <a:p>
            <a:pPr lvl="1"/>
            <a:r>
              <a:rPr lang="en-US" sz="2000" dirty="0" smtClean="0">
                <a:solidFill>
                  <a:schemeClr val="tx1"/>
                </a:solidFill>
                <a:latin typeface="Calibri" panose="020F0502020204030204" pitchFamily="34" charset="0"/>
              </a:rPr>
              <a:t>invariant. </a:t>
            </a:r>
            <a:r>
              <a:rPr lang="en-US" sz="1800" dirty="0" smtClean="0">
                <a:solidFill>
                  <a:schemeClr val="tx1"/>
                </a:solidFill>
                <a:latin typeface="Calibri" panose="020F0502020204030204" pitchFamily="34" charset="0"/>
              </a:rPr>
              <a:t>(Fowler, </a:t>
            </a:r>
            <a:r>
              <a:rPr lang="en-US" sz="1800" dirty="0" err="1" smtClean="0">
                <a:solidFill>
                  <a:schemeClr val="tx1"/>
                </a:solidFill>
                <a:latin typeface="Calibri" panose="020F0502020204030204" pitchFamily="34" charset="0"/>
              </a:rPr>
              <a:t>LifeMaps</a:t>
            </a:r>
            <a:r>
              <a:rPr lang="en-US" sz="1800" dirty="0">
                <a:solidFill>
                  <a:schemeClr val="tx1"/>
                </a:solidFill>
                <a:latin typeface="Calibri" panose="020F0502020204030204" pitchFamily="34" charset="0"/>
              </a:rPr>
              <a:t>, p.36).</a:t>
            </a:r>
            <a:r>
              <a:rPr lang="en-US" sz="2000" dirty="0">
                <a:solidFill>
                  <a:schemeClr val="tx1"/>
                </a:solidFill>
                <a:latin typeface="Calibri" panose="020F0502020204030204" pitchFamily="34" charset="0"/>
              </a:rPr>
              <a:t> </a:t>
            </a:r>
            <a:endParaRPr lang="en-US" sz="2000" dirty="0" smtClean="0">
              <a:solidFill>
                <a:schemeClr val="tx1"/>
              </a:solidFill>
              <a:latin typeface="Calibri" panose="020F0502020204030204" pitchFamily="34" charset="0"/>
            </a:endParaRPr>
          </a:p>
          <a:p>
            <a:r>
              <a:rPr lang="en-US" sz="3200" dirty="0" smtClean="0">
                <a:solidFill>
                  <a:schemeClr val="tx1"/>
                </a:solidFill>
                <a:latin typeface="Calibri" panose="020F0502020204030204" pitchFamily="34" charset="0"/>
              </a:rPr>
              <a:t>Each stage transcends and includes the earlier stages.</a:t>
            </a:r>
            <a:endParaRPr lang="en-US" sz="3200" dirty="0">
              <a:solidFill>
                <a:schemeClr val="tx1"/>
              </a:solidFill>
              <a:latin typeface="Calibri" panose="020F0502020204030204" pitchFamily="34" charset="0"/>
            </a:endParaRPr>
          </a:p>
        </p:txBody>
      </p:sp>
      <p:sp>
        <p:nvSpPr>
          <p:cNvPr id="6" name="Slide Number Placeholder 5"/>
          <p:cNvSpPr>
            <a:spLocks noGrp="1"/>
          </p:cNvSpPr>
          <p:nvPr>
            <p:ph type="sldNum" sz="quarter" idx="12"/>
          </p:nvPr>
        </p:nvSpPr>
        <p:spPr>
          <a:xfrm>
            <a:off x="6705600" y="6248400"/>
            <a:ext cx="1905000" cy="457200"/>
          </a:xfrm>
          <a:prstGeom prst="rect">
            <a:avLst/>
          </a:prstGeom>
        </p:spPr>
        <p:txBody>
          <a:bodyPr/>
          <a:lstStyle/>
          <a:p>
            <a:fld id="{4ECCC260-9C9A-4058-BC08-309AB47F1EAD}" type="slidenum">
              <a:rPr lang="en-US"/>
              <a:pPr/>
              <a:t>10</a:t>
            </a:fld>
            <a:endParaRPr lang="en-US"/>
          </a:p>
        </p:txBody>
      </p:sp>
    </p:spTree>
    <p:extLst>
      <p:ext uri="{BB962C8B-B14F-4D97-AF65-F5344CB8AC3E}">
        <p14:creationId xmlns:p14="http://schemas.microsoft.com/office/powerpoint/2010/main" val="2138335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04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04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04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041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04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dirty="0" smtClean="0"/>
              <a:t>Distinguishing between:</a:t>
            </a:r>
            <a:endParaRPr lang="en-US" dirty="0"/>
          </a:p>
        </p:txBody>
      </p:sp>
      <p:sp>
        <p:nvSpPr>
          <p:cNvPr id="6" name="Slide Number Placeholder 5"/>
          <p:cNvSpPr>
            <a:spLocks noGrp="1"/>
          </p:cNvSpPr>
          <p:nvPr>
            <p:ph type="sldNum" sz="quarter" idx="12"/>
          </p:nvPr>
        </p:nvSpPr>
        <p:spPr/>
        <p:txBody>
          <a:bodyPr/>
          <a:lstStyle/>
          <a:p>
            <a:fld id="{CDC4871B-3AEB-4C5C-AFAA-4A255594A18E}" type="slidenum">
              <a:rPr lang="en-US"/>
              <a:pPr/>
              <a:t>11</a:t>
            </a:fld>
            <a:endParaRPr lang="en-US"/>
          </a:p>
        </p:txBody>
      </p:sp>
      <p:graphicFrame>
        <p:nvGraphicFramePr>
          <p:cNvPr id="2" name="Diagram 1"/>
          <p:cNvGraphicFramePr/>
          <p:nvPr>
            <p:extLst>
              <p:ext uri="{D42A27DB-BD31-4B8C-83A1-F6EECF244321}">
                <p14:modId xmlns:p14="http://schemas.microsoft.com/office/powerpoint/2010/main" val="3259775160"/>
              </p:ext>
            </p:extLst>
          </p:nvPr>
        </p:nvGraphicFramePr>
        <p:xfrm>
          <a:off x="1524000" y="24384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774020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r>
              <a:rPr lang="en-US" b="1" i="1" dirty="0" smtClean="0">
                <a:latin typeface="+mn-lt"/>
              </a:rPr>
              <a:t>Locus</a:t>
            </a:r>
            <a:r>
              <a:rPr lang="en-US" dirty="0" smtClean="0">
                <a:latin typeface="+mn-lt"/>
              </a:rPr>
              <a:t>: Identification </a:t>
            </a:r>
            <a:r>
              <a:rPr lang="en-US" dirty="0">
                <a:latin typeface="+mn-lt"/>
              </a:rPr>
              <a:t>and Self</a:t>
            </a:r>
          </a:p>
        </p:txBody>
      </p:sp>
      <p:sp>
        <p:nvSpPr>
          <p:cNvPr id="19459" name="Rectangle 3"/>
          <p:cNvSpPr>
            <a:spLocks noGrp="1" noRot="1" noChangeArrowheads="1"/>
          </p:cNvSpPr>
          <p:nvPr>
            <p:ph idx="1"/>
          </p:nvPr>
        </p:nvSpPr>
        <p:spPr>
          <a:xfrm>
            <a:off x="301625" y="1752600"/>
            <a:ext cx="8540750" cy="4346575"/>
          </a:xfrm>
        </p:spPr>
        <p:txBody>
          <a:bodyPr>
            <a:normAutofit/>
          </a:bodyPr>
          <a:lstStyle/>
          <a:p>
            <a:pPr marL="0" indent="0">
              <a:buNone/>
            </a:pPr>
            <a:r>
              <a:rPr lang="en-US" sz="4000" dirty="0">
                <a:solidFill>
                  <a:schemeClr val="tx1"/>
                </a:solidFill>
                <a:latin typeface="+mn-lt"/>
              </a:rPr>
              <a:t>The </a:t>
            </a:r>
            <a:r>
              <a:rPr lang="en-US" sz="4000" b="1"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latin typeface="+mn-lt"/>
              </a:rPr>
              <a:t>Self </a:t>
            </a:r>
            <a:r>
              <a:rPr lang="en-US" sz="4000" dirty="0">
                <a:solidFill>
                  <a:schemeClr val="tx1"/>
                </a:solidFill>
                <a:latin typeface="+mn-lt"/>
              </a:rPr>
              <a:t>is whatever I identify with.  It is the locus of my identity.</a:t>
            </a:r>
          </a:p>
          <a:p>
            <a:pPr lvl="1"/>
            <a:r>
              <a:rPr lang="en-US" sz="3600" dirty="0">
                <a:solidFill>
                  <a:schemeClr val="tx1"/>
                </a:solidFill>
                <a:latin typeface="+mn-lt"/>
              </a:rPr>
              <a:t>It can include those who are physically separate.</a:t>
            </a:r>
          </a:p>
          <a:p>
            <a:pPr lvl="1"/>
            <a:r>
              <a:rPr lang="en-US" sz="3600" dirty="0">
                <a:solidFill>
                  <a:schemeClr val="tx1"/>
                </a:solidFill>
                <a:latin typeface="+mn-lt"/>
              </a:rPr>
              <a:t>It can exclude a physical part of me.</a:t>
            </a:r>
          </a:p>
          <a:p>
            <a:pPr lvl="1"/>
            <a:r>
              <a:rPr lang="en-US" sz="3600" dirty="0">
                <a:solidFill>
                  <a:schemeClr val="tx1"/>
                </a:solidFill>
                <a:latin typeface="+mn-lt"/>
              </a:rPr>
              <a:t>It can shift in an instant.</a:t>
            </a:r>
          </a:p>
        </p:txBody>
      </p:sp>
    </p:spTree>
    <p:extLst>
      <p:ext uri="{BB962C8B-B14F-4D97-AF65-F5344CB8AC3E}">
        <p14:creationId xmlns:p14="http://schemas.microsoft.com/office/powerpoint/2010/main" val="448576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45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Distal and Proximal Self</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3271283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387634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i="1" dirty="0" smtClean="0"/>
              <a:t>Lens: </a:t>
            </a:r>
            <a:r>
              <a:rPr lang="en-US" dirty="0" smtClean="0"/>
              <a:t>Cognitive Maps</a:t>
            </a:r>
            <a:endParaRPr lang="en-US" dirty="0"/>
          </a:p>
        </p:txBody>
      </p:sp>
      <p:pic>
        <p:nvPicPr>
          <p:cNvPr id="1026" name="Picture 2" descr="C:\Users\Mark\AppData\Local\Microsoft\Windows\Temporary Internet Files\Content.IE5\B11PYPHJ\MP900446671[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66800" y="1524000"/>
            <a:ext cx="6852646" cy="4572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143000" y="4191000"/>
            <a:ext cx="4419600" cy="1846659"/>
          </a:xfrm>
          <a:prstGeom prst="rect">
            <a:avLst/>
          </a:prstGeom>
          <a:noFill/>
        </p:spPr>
        <p:txBody>
          <a:bodyPr wrap="square" rtlCol="0">
            <a:spAutoFit/>
          </a:bodyPr>
          <a:lstStyle/>
          <a:p>
            <a:r>
              <a:rPr lang="en-US" sz="3200" dirty="0" smtClean="0">
                <a:solidFill>
                  <a:schemeClr val="accent6">
                    <a:lumMod val="50000"/>
                  </a:schemeClr>
                </a:solidFill>
              </a:rPr>
              <a:t>Where am I?</a:t>
            </a:r>
          </a:p>
          <a:p>
            <a:r>
              <a:rPr lang="en-US" sz="3200" dirty="0" smtClean="0">
                <a:solidFill>
                  <a:schemeClr val="accent6">
                    <a:lumMod val="50000"/>
                  </a:schemeClr>
                </a:solidFill>
              </a:rPr>
              <a:t>Where might I go?</a:t>
            </a:r>
          </a:p>
          <a:p>
            <a:r>
              <a:rPr lang="en-US" sz="3200" dirty="0" smtClean="0">
                <a:solidFill>
                  <a:schemeClr val="accent6">
                    <a:lumMod val="50000"/>
                  </a:schemeClr>
                </a:solidFill>
              </a:rPr>
              <a:t>How could I get there?</a:t>
            </a:r>
          </a:p>
          <a:p>
            <a:endParaRPr lang="en-US" dirty="0"/>
          </a:p>
        </p:txBody>
      </p:sp>
    </p:spTree>
    <p:extLst>
      <p:ext uri="{BB962C8B-B14F-4D97-AF65-F5344CB8AC3E}">
        <p14:creationId xmlns:p14="http://schemas.microsoft.com/office/powerpoint/2010/main" val="19785131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States and Stages</a:t>
            </a:r>
            <a:endParaRPr lang="en-US" dirty="0"/>
          </a:p>
        </p:txBody>
      </p:sp>
      <p:sp>
        <p:nvSpPr>
          <p:cNvPr id="3" name="Content Placeholder 2"/>
          <p:cNvSpPr>
            <a:spLocks noGrp="1"/>
          </p:cNvSpPr>
          <p:nvPr>
            <p:ph idx="1"/>
          </p:nvPr>
        </p:nvSpPr>
        <p:spPr/>
        <p:txBody>
          <a:bodyPr>
            <a:noAutofit/>
          </a:bodyPr>
          <a:lstStyle/>
          <a:p>
            <a:r>
              <a:rPr lang="en-US" sz="2800" dirty="0" smtClean="0">
                <a:solidFill>
                  <a:schemeClr val="tx1"/>
                </a:solidFill>
                <a:latin typeface="+mn-lt"/>
              </a:rPr>
              <a:t>There are many </a:t>
            </a:r>
            <a:r>
              <a:rPr lang="en-US" sz="2800" dirty="0" err="1" smtClean="0">
                <a:solidFill>
                  <a:schemeClr val="tx1"/>
                </a:solidFill>
                <a:latin typeface="+mn-lt"/>
              </a:rPr>
              <a:t>many</a:t>
            </a:r>
            <a:r>
              <a:rPr lang="en-US" sz="2800" dirty="0" smtClean="0">
                <a:solidFill>
                  <a:schemeClr val="tx1"/>
                </a:solidFill>
                <a:latin typeface="+mn-lt"/>
              </a:rPr>
              <a:t> states of being that are available to anyone at any given moment.  These include ordinary states and altered states and transcendental states.  Some of these states are ones we can create by the choices we make and some are “accidental.”</a:t>
            </a:r>
          </a:p>
          <a:p>
            <a:r>
              <a:rPr lang="en-US" sz="2800" dirty="0" smtClean="0">
                <a:solidFill>
                  <a:schemeClr val="tx1"/>
                </a:solidFill>
                <a:latin typeface="+mn-lt"/>
              </a:rPr>
              <a:t>When we can create in ourselves a particular state of being at will it becomes a durable aspect of who we are.</a:t>
            </a:r>
          </a:p>
          <a:p>
            <a:r>
              <a:rPr lang="en-US" sz="2800" dirty="0" smtClean="0">
                <a:solidFill>
                  <a:schemeClr val="tx1"/>
                </a:solidFill>
                <a:latin typeface="+mn-lt"/>
              </a:rPr>
              <a:t>Some of these aspects are stages of development.</a:t>
            </a:r>
            <a:endParaRPr lang="en-US" sz="2800" dirty="0">
              <a:solidFill>
                <a:schemeClr val="tx1"/>
              </a:solidFill>
              <a:latin typeface="+mn-lt"/>
            </a:endParaRPr>
          </a:p>
        </p:txBody>
      </p:sp>
    </p:spTree>
    <p:extLst>
      <p:ext uri="{BB962C8B-B14F-4D97-AF65-F5344CB8AC3E}">
        <p14:creationId xmlns:p14="http://schemas.microsoft.com/office/powerpoint/2010/main" val="4005784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prstGeom prst="rect">
            <a:avLst/>
          </a:prstGeom>
        </p:spPr>
        <p:txBody>
          <a:bodyPr/>
          <a:lstStyle/>
          <a:p>
            <a:fld id="{2D4E7923-C7EB-44E9-90CC-898151880E3F}" type="slidenum">
              <a:rPr lang="en-US"/>
              <a:pPr/>
              <a:t>16</a:t>
            </a:fld>
            <a:endParaRPr lang="en-US"/>
          </a:p>
        </p:txBody>
      </p:sp>
      <p:sp>
        <p:nvSpPr>
          <p:cNvPr id="17410" name="Rectangle 2"/>
          <p:cNvSpPr>
            <a:spLocks noGrp="1" noChangeArrowheads="1"/>
          </p:cNvSpPr>
          <p:nvPr>
            <p:ph type="title" idx="4294967295"/>
          </p:nvPr>
        </p:nvSpPr>
        <p:spPr>
          <a:xfrm>
            <a:off x="152400" y="1828800"/>
            <a:ext cx="8229600" cy="3962400"/>
          </a:xfrm>
        </p:spPr>
        <p:txBody>
          <a:bodyPr/>
          <a:lstStyle/>
          <a:p>
            <a:pPr marL="838200" indent="-838200"/>
            <a:r>
              <a:rPr lang="en-US" i="1" dirty="0"/>
              <a:t>Transformation</a:t>
            </a:r>
            <a:r>
              <a:rPr lang="en-US" dirty="0"/>
              <a:t> is the movement from one stage to a more s</a:t>
            </a:r>
            <a:r>
              <a:rPr lang="en-US" dirty="0" smtClean="0"/>
              <a:t>tructurally complex and effective </a:t>
            </a:r>
            <a:r>
              <a:rPr lang="en-US" dirty="0"/>
              <a:t>stage of development</a:t>
            </a:r>
            <a:r>
              <a:rPr lang="en-US" dirty="0" smtClean="0"/>
              <a:t>.</a:t>
            </a:r>
            <a:endParaRPr lang="en-US" dirty="0"/>
          </a:p>
        </p:txBody>
      </p:sp>
    </p:spTree>
    <p:extLst>
      <p:ext uri="{BB962C8B-B14F-4D97-AF65-F5344CB8AC3E}">
        <p14:creationId xmlns:p14="http://schemas.microsoft.com/office/powerpoint/2010/main" val="35639703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ww.creativeconflictresolution.org/jc/os.pdf - Google Chrome"/>
          <p:cNvPicPr>
            <a:picLocks noChangeAspect="1"/>
          </p:cNvPicPr>
          <p:nvPr/>
        </p:nvPicPr>
        <p:blipFill rotWithShape="1">
          <a:blip r:embed="rId2">
            <a:extLst>
              <a:ext uri="{28A0092B-C50C-407E-A947-70E740481C1C}">
                <a14:useLocalDpi xmlns:a14="http://schemas.microsoft.com/office/drawing/2010/main" val="0"/>
              </a:ext>
            </a:extLst>
          </a:blip>
          <a:srcRect l="20132" t="16176" r="20395" b="12322"/>
          <a:stretch/>
        </p:blipFill>
        <p:spPr>
          <a:xfrm>
            <a:off x="152400" y="280364"/>
            <a:ext cx="8839200" cy="6531623"/>
          </a:xfrm>
          <a:prstGeom prst="rect">
            <a:avLst/>
          </a:prstGeom>
        </p:spPr>
      </p:pic>
    </p:spTree>
    <p:extLst>
      <p:ext uri="{BB962C8B-B14F-4D97-AF65-F5344CB8AC3E}">
        <p14:creationId xmlns:p14="http://schemas.microsoft.com/office/powerpoint/2010/main" val="24736548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First Order</a:t>
            </a:r>
          </a:p>
        </p:txBody>
      </p:sp>
      <p:sp>
        <p:nvSpPr>
          <p:cNvPr id="31747" name="Rectangle 3"/>
          <p:cNvSpPr>
            <a:spLocks noGrp="1" noChangeArrowheads="1"/>
          </p:cNvSpPr>
          <p:nvPr>
            <p:ph idx="1"/>
          </p:nvPr>
        </p:nvSpPr>
        <p:spPr>
          <a:xfrm>
            <a:off x="457200" y="1828800"/>
            <a:ext cx="8229600" cy="4297363"/>
          </a:xfrm>
        </p:spPr>
        <p:txBody>
          <a:bodyPr>
            <a:normAutofit/>
          </a:bodyPr>
          <a:lstStyle/>
          <a:p>
            <a:r>
              <a:rPr lang="en-US" sz="2800" dirty="0">
                <a:solidFill>
                  <a:schemeClr val="tx1"/>
                </a:solidFill>
                <a:latin typeface="Calibri" panose="020F0502020204030204" pitchFamily="34" charset="0"/>
              </a:rPr>
              <a:t>I am my experience</a:t>
            </a:r>
          </a:p>
          <a:p>
            <a:r>
              <a:rPr lang="en-US" sz="2800" dirty="0">
                <a:solidFill>
                  <a:schemeClr val="tx1"/>
                </a:solidFill>
                <a:latin typeface="Calibri" panose="020F0502020204030204" pitchFamily="34" charset="0"/>
              </a:rPr>
              <a:t>Who I “am” is determined by the current circumstances of my physical body and the proximity of that body to the things that satisfy or frustrate me.</a:t>
            </a:r>
          </a:p>
          <a:p>
            <a:r>
              <a:rPr lang="en-US" sz="2800" dirty="0">
                <a:solidFill>
                  <a:schemeClr val="tx1"/>
                </a:solidFill>
                <a:latin typeface="Calibri" panose="020F0502020204030204" pitchFamily="34" charset="0"/>
              </a:rPr>
              <a:t>I am challenged to be able feel what is going on within and around me without being overwhelmed by it.</a:t>
            </a:r>
          </a:p>
        </p:txBody>
      </p:sp>
      <p:sp>
        <p:nvSpPr>
          <p:cNvPr id="6" name="Slide Number Placeholder 5"/>
          <p:cNvSpPr>
            <a:spLocks noGrp="1"/>
          </p:cNvSpPr>
          <p:nvPr>
            <p:ph type="sldNum" sz="quarter" idx="12"/>
          </p:nvPr>
        </p:nvSpPr>
        <p:spPr>
          <a:xfrm>
            <a:off x="6705600" y="6248400"/>
            <a:ext cx="1905000" cy="457200"/>
          </a:xfrm>
          <a:prstGeom prst="rect">
            <a:avLst/>
          </a:prstGeom>
        </p:spPr>
        <p:txBody>
          <a:bodyPr/>
          <a:lstStyle/>
          <a:p>
            <a:fld id="{6C5257A6-E556-4C93-AC49-211DA3B75756}" type="slidenum">
              <a:rPr lang="en-US"/>
              <a:pPr/>
              <a:t>18</a:t>
            </a:fld>
            <a:endParaRPr lang="en-US"/>
          </a:p>
        </p:txBody>
      </p:sp>
    </p:spTree>
    <p:extLst>
      <p:ext uri="{BB962C8B-B14F-4D97-AF65-F5344CB8AC3E}">
        <p14:creationId xmlns:p14="http://schemas.microsoft.com/office/powerpoint/2010/main" val="3715586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fade">
                                      <p:cBhvr>
                                        <p:cTn id="7" dur="1000"/>
                                        <p:tgtEl>
                                          <p:spTgt spid="31747">
                                            <p:txEl>
                                              <p:pRg st="0" end="0"/>
                                            </p:txEl>
                                          </p:spTgt>
                                        </p:tgtEl>
                                      </p:cBhvr>
                                    </p:animEffect>
                                    <p:anim calcmode="lin" valueType="num">
                                      <p:cBhvr>
                                        <p:cTn id="8" dur="1000" fill="hold"/>
                                        <p:tgtEl>
                                          <p:spTgt spid="317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1747">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1747">
                                            <p:txEl>
                                              <p:pRg st="1" end="1"/>
                                            </p:txEl>
                                          </p:spTgt>
                                        </p:tgtEl>
                                        <p:attrNameLst>
                                          <p:attrName>style.visibility</p:attrName>
                                        </p:attrNameLst>
                                      </p:cBhvr>
                                      <p:to>
                                        <p:strVal val="visible"/>
                                      </p:to>
                                    </p:set>
                                    <p:animEffect transition="in" filter="fade">
                                      <p:cBhvr>
                                        <p:cTn id="13" dur="1000"/>
                                        <p:tgtEl>
                                          <p:spTgt spid="31747">
                                            <p:txEl>
                                              <p:pRg st="1" end="1"/>
                                            </p:txEl>
                                          </p:spTgt>
                                        </p:tgtEl>
                                      </p:cBhvr>
                                    </p:animEffect>
                                    <p:anim calcmode="lin" valueType="num">
                                      <p:cBhvr>
                                        <p:cTn id="14" dur="1000" fill="hold"/>
                                        <p:tgtEl>
                                          <p:spTgt spid="31747">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1747">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1747">
                                            <p:txEl>
                                              <p:pRg st="2" end="2"/>
                                            </p:txEl>
                                          </p:spTgt>
                                        </p:tgtEl>
                                        <p:attrNameLst>
                                          <p:attrName>style.visibility</p:attrName>
                                        </p:attrNameLst>
                                      </p:cBhvr>
                                      <p:to>
                                        <p:strVal val="visible"/>
                                      </p:to>
                                    </p:set>
                                    <p:animEffect transition="in" filter="fade">
                                      <p:cBhvr>
                                        <p:cTn id="19" dur="1000"/>
                                        <p:tgtEl>
                                          <p:spTgt spid="31747">
                                            <p:txEl>
                                              <p:pRg st="2" end="2"/>
                                            </p:txEl>
                                          </p:spTgt>
                                        </p:tgtEl>
                                      </p:cBhvr>
                                    </p:animEffect>
                                    <p:anim calcmode="lin" valueType="num">
                                      <p:cBhvr>
                                        <p:cTn id="20" dur="1000" fill="hold"/>
                                        <p:tgtEl>
                                          <p:spTgt spid="3174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174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Second Order</a:t>
            </a:r>
          </a:p>
        </p:txBody>
      </p:sp>
      <p:sp>
        <p:nvSpPr>
          <p:cNvPr id="32771" name="Rectangle 3"/>
          <p:cNvSpPr>
            <a:spLocks noGrp="1" noChangeArrowheads="1"/>
          </p:cNvSpPr>
          <p:nvPr>
            <p:ph idx="1"/>
          </p:nvPr>
        </p:nvSpPr>
        <p:spPr/>
        <p:txBody>
          <a:bodyPr>
            <a:normAutofit/>
          </a:bodyPr>
          <a:lstStyle/>
          <a:p>
            <a:r>
              <a:rPr lang="en-US" dirty="0">
                <a:solidFill>
                  <a:schemeClr val="tx1"/>
                </a:solidFill>
                <a:latin typeface="Calibri" panose="020F0502020204030204" pitchFamily="34" charset="0"/>
              </a:rPr>
              <a:t>I am the one who chooses my experience.</a:t>
            </a:r>
          </a:p>
          <a:p>
            <a:r>
              <a:rPr lang="en-US" dirty="0">
                <a:solidFill>
                  <a:schemeClr val="tx1"/>
                </a:solidFill>
                <a:latin typeface="Calibri" panose="020F0502020204030204" pitchFamily="34" charset="0"/>
              </a:rPr>
              <a:t>My choices can determine whether I am close to that which satisfies or threatens me.</a:t>
            </a:r>
          </a:p>
          <a:p>
            <a:r>
              <a:rPr lang="en-US" dirty="0">
                <a:solidFill>
                  <a:schemeClr val="tx1"/>
                </a:solidFill>
                <a:latin typeface="Calibri" panose="020F0502020204030204" pitchFamily="34" charset="0"/>
              </a:rPr>
              <a:t>I can change who I am by changing the experiences that I am having</a:t>
            </a:r>
            <a:r>
              <a:rPr lang="en-US" dirty="0" smtClean="0">
                <a:solidFill>
                  <a:schemeClr val="tx1"/>
                </a:solidFill>
                <a:latin typeface="Calibri" panose="020F0502020204030204" pitchFamily="34" charset="0"/>
              </a:rPr>
              <a:t>.</a:t>
            </a:r>
          </a:p>
          <a:p>
            <a:r>
              <a:rPr lang="en-US" dirty="0" smtClean="0">
                <a:solidFill>
                  <a:schemeClr val="tx1"/>
                </a:solidFill>
                <a:latin typeface="Calibri" panose="020F0502020204030204" pitchFamily="34" charset="0"/>
              </a:rPr>
              <a:t>I choose relationships based on whether I am like or want to be like the other.</a:t>
            </a:r>
          </a:p>
          <a:p>
            <a:r>
              <a:rPr lang="en-US" dirty="0" smtClean="0">
                <a:solidFill>
                  <a:schemeClr val="tx1"/>
                </a:solidFill>
                <a:latin typeface="Calibri" panose="020F0502020204030204" pitchFamily="34" charset="0"/>
              </a:rPr>
              <a:t>I am challenged to manage the circumstances in which I find myself.</a:t>
            </a:r>
            <a:endParaRPr lang="en-US" dirty="0">
              <a:solidFill>
                <a:schemeClr val="tx1"/>
              </a:solidFill>
              <a:latin typeface="Calibri" panose="020F0502020204030204" pitchFamily="34" charset="0"/>
            </a:endParaRPr>
          </a:p>
        </p:txBody>
      </p:sp>
      <p:sp>
        <p:nvSpPr>
          <p:cNvPr id="6" name="Slide Number Placeholder 5"/>
          <p:cNvSpPr>
            <a:spLocks noGrp="1"/>
          </p:cNvSpPr>
          <p:nvPr>
            <p:ph type="sldNum" sz="quarter" idx="12"/>
          </p:nvPr>
        </p:nvSpPr>
        <p:spPr>
          <a:xfrm>
            <a:off x="6705600" y="6248400"/>
            <a:ext cx="1905000" cy="457200"/>
          </a:xfrm>
          <a:prstGeom prst="rect">
            <a:avLst/>
          </a:prstGeom>
        </p:spPr>
        <p:txBody>
          <a:bodyPr/>
          <a:lstStyle/>
          <a:p>
            <a:fld id="{D35367DE-21F5-402A-AF57-FFC4FE76E853}" type="slidenum">
              <a:rPr lang="en-US"/>
              <a:pPr/>
              <a:t>19</a:t>
            </a:fld>
            <a:endParaRPr lang="en-US"/>
          </a:p>
        </p:txBody>
      </p:sp>
    </p:spTree>
    <p:extLst>
      <p:ext uri="{BB962C8B-B14F-4D97-AF65-F5344CB8AC3E}">
        <p14:creationId xmlns:p14="http://schemas.microsoft.com/office/powerpoint/2010/main" val="2544180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100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fade">
                                      <p:cBhvr>
                                        <p:cTn id="7" dur="1000"/>
                                        <p:tgtEl>
                                          <p:spTgt spid="32771">
                                            <p:txEl>
                                              <p:pRg st="0" end="0"/>
                                            </p:txEl>
                                          </p:spTgt>
                                        </p:tgtEl>
                                      </p:cBhvr>
                                    </p:animEffect>
                                    <p:anim calcmode="lin" valueType="num">
                                      <p:cBhvr>
                                        <p:cTn id="8" dur="1000" fill="hold"/>
                                        <p:tgtEl>
                                          <p:spTgt spid="327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277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grpId="0" nodeType="afterEffect">
                                  <p:stCondLst>
                                    <p:cond delay="1000"/>
                                  </p:stCondLst>
                                  <p:childTnLst>
                                    <p:set>
                                      <p:cBhvr>
                                        <p:cTn id="12" dur="1" fill="hold">
                                          <p:stCondLst>
                                            <p:cond delay="0"/>
                                          </p:stCondLst>
                                        </p:cTn>
                                        <p:tgtEl>
                                          <p:spTgt spid="32771">
                                            <p:txEl>
                                              <p:pRg st="1" end="1"/>
                                            </p:txEl>
                                          </p:spTgt>
                                        </p:tgtEl>
                                        <p:attrNameLst>
                                          <p:attrName>style.visibility</p:attrName>
                                        </p:attrNameLst>
                                      </p:cBhvr>
                                      <p:to>
                                        <p:strVal val="visible"/>
                                      </p:to>
                                    </p:set>
                                    <p:animEffect transition="in" filter="fade">
                                      <p:cBhvr>
                                        <p:cTn id="13" dur="1000"/>
                                        <p:tgtEl>
                                          <p:spTgt spid="32771">
                                            <p:txEl>
                                              <p:pRg st="1" end="1"/>
                                            </p:txEl>
                                          </p:spTgt>
                                        </p:tgtEl>
                                      </p:cBhvr>
                                    </p:animEffect>
                                    <p:anim calcmode="lin" valueType="num">
                                      <p:cBhvr>
                                        <p:cTn id="14" dur="1000" fill="hold"/>
                                        <p:tgtEl>
                                          <p:spTgt spid="32771">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2771">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2" presetClass="entr" presetSubtype="0" fill="hold" grpId="0" nodeType="afterEffect">
                                  <p:stCondLst>
                                    <p:cond delay="1000"/>
                                  </p:stCondLst>
                                  <p:childTnLst>
                                    <p:set>
                                      <p:cBhvr>
                                        <p:cTn id="18" dur="1" fill="hold">
                                          <p:stCondLst>
                                            <p:cond delay="0"/>
                                          </p:stCondLst>
                                        </p:cTn>
                                        <p:tgtEl>
                                          <p:spTgt spid="32771">
                                            <p:txEl>
                                              <p:pRg st="2" end="2"/>
                                            </p:txEl>
                                          </p:spTgt>
                                        </p:tgtEl>
                                        <p:attrNameLst>
                                          <p:attrName>style.visibility</p:attrName>
                                        </p:attrNameLst>
                                      </p:cBhvr>
                                      <p:to>
                                        <p:strVal val="visible"/>
                                      </p:to>
                                    </p:set>
                                    <p:animEffect transition="in" filter="fade">
                                      <p:cBhvr>
                                        <p:cTn id="19" dur="1000"/>
                                        <p:tgtEl>
                                          <p:spTgt spid="32771">
                                            <p:txEl>
                                              <p:pRg st="2" end="2"/>
                                            </p:txEl>
                                          </p:spTgt>
                                        </p:tgtEl>
                                      </p:cBhvr>
                                    </p:animEffect>
                                    <p:anim calcmode="lin" valueType="num">
                                      <p:cBhvr>
                                        <p:cTn id="20" dur="1000" fill="hold"/>
                                        <p:tgtEl>
                                          <p:spTgt spid="32771">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2771">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6000"/>
                            </p:stCondLst>
                            <p:childTnLst>
                              <p:par>
                                <p:cTn id="23" presetID="42" presetClass="entr" presetSubtype="0" fill="hold" grpId="0" nodeType="afterEffect">
                                  <p:stCondLst>
                                    <p:cond delay="1000"/>
                                  </p:stCondLst>
                                  <p:childTnLst>
                                    <p:set>
                                      <p:cBhvr>
                                        <p:cTn id="24" dur="1" fill="hold">
                                          <p:stCondLst>
                                            <p:cond delay="0"/>
                                          </p:stCondLst>
                                        </p:cTn>
                                        <p:tgtEl>
                                          <p:spTgt spid="32771">
                                            <p:txEl>
                                              <p:pRg st="3" end="3"/>
                                            </p:txEl>
                                          </p:spTgt>
                                        </p:tgtEl>
                                        <p:attrNameLst>
                                          <p:attrName>style.visibility</p:attrName>
                                        </p:attrNameLst>
                                      </p:cBhvr>
                                      <p:to>
                                        <p:strVal val="visible"/>
                                      </p:to>
                                    </p:set>
                                    <p:animEffect transition="in" filter="fade">
                                      <p:cBhvr>
                                        <p:cTn id="25" dur="1000"/>
                                        <p:tgtEl>
                                          <p:spTgt spid="32771">
                                            <p:txEl>
                                              <p:pRg st="3" end="3"/>
                                            </p:txEl>
                                          </p:spTgt>
                                        </p:tgtEl>
                                      </p:cBhvr>
                                    </p:animEffect>
                                    <p:anim calcmode="lin" valueType="num">
                                      <p:cBhvr>
                                        <p:cTn id="26" dur="1000" fill="hold"/>
                                        <p:tgtEl>
                                          <p:spTgt spid="32771">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2771">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8000"/>
                            </p:stCondLst>
                            <p:childTnLst>
                              <p:par>
                                <p:cTn id="29" presetID="42" presetClass="entr" presetSubtype="0" fill="hold" grpId="0" nodeType="afterEffect">
                                  <p:stCondLst>
                                    <p:cond delay="1000"/>
                                  </p:stCondLst>
                                  <p:childTnLst>
                                    <p:set>
                                      <p:cBhvr>
                                        <p:cTn id="30" dur="1" fill="hold">
                                          <p:stCondLst>
                                            <p:cond delay="0"/>
                                          </p:stCondLst>
                                        </p:cTn>
                                        <p:tgtEl>
                                          <p:spTgt spid="32771">
                                            <p:txEl>
                                              <p:pRg st="4" end="4"/>
                                            </p:txEl>
                                          </p:spTgt>
                                        </p:tgtEl>
                                        <p:attrNameLst>
                                          <p:attrName>style.visibility</p:attrName>
                                        </p:attrNameLst>
                                      </p:cBhvr>
                                      <p:to>
                                        <p:strVal val="visible"/>
                                      </p:to>
                                    </p:set>
                                    <p:animEffect transition="in" filter="fade">
                                      <p:cBhvr>
                                        <p:cTn id="31" dur="1000"/>
                                        <p:tgtEl>
                                          <p:spTgt spid="32771">
                                            <p:txEl>
                                              <p:pRg st="4" end="4"/>
                                            </p:txEl>
                                          </p:spTgt>
                                        </p:tgtEl>
                                      </p:cBhvr>
                                    </p:animEffect>
                                    <p:anim calcmode="lin" valueType="num">
                                      <p:cBhvr>
                                        <p:cTn id="32" dur="1000" fill="hold"/>
                                        <p:tgtEl>
                                          <p:spTgt spid="32771">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277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Self-transcendence</a:t>
            </a:r>
            <a:endParaRPr lang="en-US" dirty="0"/>
          </a:p>
        </p:txBody>
      </p:sp>
      <p:sp>
        <p:nvSpPr>
          <p:cNvPr id="3" name="Content Placeholder 2"/>
          <p:cNvSpPr>
            <a:spLocks noGrp="1"/>
          </p:cNvSpPr>
          <p:nvPr>
            <p:ph idx="1"/>
          </p:nvPr>
        </p:nvSpPr>
        <p:spPr>
          <a:xfrm>
            <a:off x="457200" y="1981200"/>
            <a:ext cx="8229600" cy="4144963"/>
          </a:xfrm>
        </p:spPr>
        <p:txBody>
          <a:bodyPr>
            <a:normAutofit/>
          </a:bodyPr>
          <a:lstStyle/>
          <a:p>
            <a:r>
              <a:rPr lang="en-US" sz="3600" dirty="0" smtClean="0">
                <a:latin typeface="+mn-lt"/>
              </a:rPr>
              <a:t>A possibility for nearly anyone</a:t>
            </a:r>
          </a:p>
          <a:p>
            <a:r>
              <a:rPr lang="en-US" sz="3600" dirty="0" smtClean="0">
                <a:latin typeface="+mn-lt"/>
              </a:rPr>
              <a:t>Social pressure pushes us to rise to the level of “normal”</a:t>
            </a:r>
          </a:p>
          <a:p>
            <a:r>
              <a:rPr lang="en-US" sz="3600" dirty="0" smtClean="0">
                <a:latin typeface="+mn-lt"/>
              </a:rPr>
              <a:t>The same pressure makes it hard to rise above the cultural center of gravity</a:t>
            </a:r>
            <a:endParaRPr lang="en-US" sz="3600" dirty="0">
              <a:latin typeface="+mn-lt"/>
            </a:endParaRPr>
          </a:p>
        </p:txBody>
      </p:sp>
    </p:spTree>
    <p:extLst>
      <p:ext uri="{BB962C8B-B14F-4D97-AF65-F5344CB8AC3E}">
        <p14:creationId xmlns:p14="http://schemas.microsoft.com/office/powerpoint/2010/main" val="4260954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Third Order</a:t>
            </a:r>
          </a:p>
        </p:txBody>
      </p:sp>
      <p:sp>
        <p:nvSpPr>
          <p:cNvPr id="33795" name="Rectangle 3"/>
          <p:cNvSpPr>
            <a:spLocks noGrp="1" noChangeArrowheads="1"/>
          </p:cNvSpPr>
          <p:nvPr>
            <p:ph idx="1"/>
          </p:nvPr>
        </p:nvSpPr>
        <p:spPr>
          <a:xfrm>
            <a:off x="457200" y="1981200"/>
            <a:ext cx="8229600" cy="4144963"/>
          </a:xfrm>
        </p:spPr>
        <p:txBody>
          <a:bodyPr>
            <a:normAutofit/>
          </a:bodyPr>
          <a:lstStyle/>
          <a:p>
            <a:pPr>
              <a:lnSpc>
                <a:spcPct val="90000"/>
              </a:lnSpc>
            </a:pPr>
            <a:r>
              <a:rPr lang="en-US" dirty="0">
                <a:solidFill>
                  <a:schemeClr val="tx1"/>
                </a:solidFill>
                <a:latin typeface="Calibri" panose="020F0502020204030204" pitchFamily="34" charset="0"/>
              </a:rPr>
              <a:t>I am the roles that I am required to perform.</a:t>
            </a:r>
          </a:p>
          <a:p>
            <a:pPr>
              <a:lnSpc>
                <a:spcPct val="90000"/>
              </a:lnSpc>
            </a:pPr>
            <a:r>
              <a:rPr lang="en-US" dirty="0">
                <a:solidFill>
                  <a:schemeClr val="tx1"/>
                </a:solidFill>
                <a:latin typeface="Calibri" panose="020F0502020204030204" pitchFamily="34" charset="0"/>
              </a:rPr>
              <a:t>I cannot choose which demands others will make of me; only whether I am willing to meet them.</a:t>
            </a:r>
          </a:p>
          <a:p>
            <a:pPr>
              <a:lnSpc>
                <a:spcPct val="90000"/>
              </a:lnSpc>
            </a:pPr>
            <a:r>
              <a:rPr lang="en-US" dirty="0">
                <a:solidFill>
                  <a:schemeClr val="tx1"/>
                </a:solidFill>
                <a:latin typeface="Calibri" panose="020F0502020204030204" pitchFamily="34" charset="0"/>
              </a:rPr>
              <a:t>I get honor and the support of my community when I meet the demands of the roles I take on.</a:t>
            </a:r>
          </a:p>
          <a:p>
            <a:pPr>
              <a:lnSpc>
                <a:spcPct val="90000"/>
              </a:lnSpc>
            </a:pPr>
            <a:r>
              <a:rPr lang="en-US" dirty="0">
                <a:solidFill>
                  <a:schemeClr val="tx1"/>
                </a:solidFill>
                <a:latin typeface="Calibri" panose="020F0502020204030204" pitchFamily="34" charset="0"/>
              </a:rPr>
              <a:t>I am challenged to know what it is that others expect of me and to be able to meet those expectations.</a:t>
            </a:r>
          </a:p>
        </p:txBody>
      </p:sp>
      <p:sp>
        <p:nvSpPr>
          <p:cNvPr id="6" name="Slide Number Placeholder 5"/>
          <p:cNvSpPr>
            <a:spLocks noGrp="1"/>
          </p:cNvSpPr>
          <p:nvPr>
            <p:ph type="sldNum" sz="quarter" idx="12"/>
          </p:nvPr>
        </p:nvSpPr>
        <p:spPr>
          <a:xfrm>
            <a:off x="6705600" y="6248400"/>
            <a:ext cx="1905000" cy="457200"/>
          </a:xfrm>
          <a:prstGeom prst="rect">
            <a:avLst/>
          </a:prstGeom>
        </p:spPr>
        <p:txBody>
          <a:bodyPr/>
          <a:lstStyle/>
          <a:p>
            <a:fld id="{0A8C95F9-F760-4614-A759-0BC5C63D6D90}" type="slidenum">
              <a:rPr lang="en-US"/>
              <a:pPr/>
              <a:t>20</a:t>
            </a:fld>
            <a:endParaRPr lang="en-US"/>
          </a:p>
        </p:txBody>
      </p:sp>
    </p:spTree>
    <p:extLst>
      <p:ext uri="{BB962C8B-B14F-4D97-AF65-F5344CB8AC3E}">
        <p14:creationId xmlns:p14="http://schemas.microsoft.com/office/powerpoint/2010/main" val="2858087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fade">
                                      <p:cBhvr>
                                        <p:cTn id="7" dur="1000"/>
                                        <p:tgtEl>
                                          <p:spTgt spid="33795">
                                            <p:txEl>
                                              <p:pRg st="0" end="0"/>
                                            </p:txEl>
                                          </p:spTgt>
                                        </p:tgtEl>
                                      </p:cBhvr>
                                    </p:animEffect>
                                    <p:anim calcmode="lin" valueType="num">
                                      <p:cBhvr>
                                        <p:cTn id="8" dur="1000" fill="hold"/>
                                        <p:tgtEl>
                                          <p:spTgt spid="337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3795">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3795">
                                            <p:txEl>
                                              <p:pRg st="1" end="1"/>
                                            </p:txEl>
                                          </p:spTgt>
                                        </p:tgtEl>
                                        <p:attrNameLst>
                                          <p:attrName>style.visibility</p:attrName>
                                        </p:attrNameLst>
                                      </p:cBhvr>
                                      <p:to>
                                        <p:strVal val="visible"/>
                                      </p:to>
                                    </p:set>
                                    <p:animEffect transition="in" filter="fade">
                                      <p:cBhvr>
                                        <p:cTn id="13" dur="1000"/>
                                        <p:tgtEl>
                                          <p:spTgt spid="33795">
                                            <p:txEl>
                                              <p:pRg st="1" end="1"/>
                                            </p:txEl>
                                          </p:spTgt>
                                        </p:tgtEl>
                                      </p:cBhvr>
                                    </p:animEffect>
                                    <p:anim calcmode="lin" valueType="num">
                                      <p:cBhvr>
                                        <p:cTn id="14" dur="1000" fill="hold"/>
                                        <p:tgtEl>
                                          <p:spTgt spid="33795">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3795">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3795">
                                            <p:txEl>
                                              <p:pRg st="2" end="2"/>
                                            </p:txEl>
                                          </p:spTgt>
                                        </p:tgtEl>
                                        <p:attrNameLst>
                                          <p:attrName>style.visibility</p:attrName>
                                        </p:attrNameLst>
                                      </p:cBhvr>
                                      <p:to>
                                        <p:strVal val="visible"/>
                                      </p:to>
                                    </p:set>
                                    <p:animEffect transition="in" filter="fade">
                                      <p:cBhvr>
                                        <p:cTn id="19" dur="1000"/>
                                        <p:tgtEl>
                                          <p:spTgt spid="33795">
                                            <p:txEl>
                                              <p:pRg st="2" end="2"/>
                                            </p:txEl>
                                          </p:spTgt>
                                        </p:tgtEl>
                                      </p:cBhvr>
                                    </p:animEffect>
                                    <p:anim calcmode="lin" valueType="num">
                                      <p:cBhvr>
                                        <p:cTn id="20" dur="1000" fill="hold"/>
                                        <p:tgtEl>
                                          <p:spTgt spid="3379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3795">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3795">
                                            <p:txEl>
                                              <p:pRg st="3" end="3"/>
                                            </p:txEl>
                                          </p:spTgt>
                                        </p:tgtEl>
                                        <p:attrNameLst>
                                          <p:attrName>style.visibility</p:attrName>
                                        </p:attrNameLst>
                                      </p:cBhvr>
                                      <p:to>
                                        <p:strVal val="visible"/>
                                      </p:to>
                                    </p:set>
                                    <p:animEffect transition="in" filter="fade">
                                      <p:cBhvr>
                                        <p:cTn id="25" dur="1000"/>
                                        <p:tgtEl>
                                          <p:spTgt spid="33795">
                                            <p:txEl>
                                              <p:pRg st="3" end="3"/>
                                            </p:txEl>
                                          </p:spTgt>
                                        </p:tgtEl>
                                      </p:cBhvr>
                                    </p:animEffect>
                                    <p:anim calcmode="lin" valueType="num">
                                      <p:cBhvr>
                                        <p:cTn id="26" dur="1000" fill="hold"/>
                                        <p:tgtEl>
                                          <p:spTgt spid="33795">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379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Fourth Order</a:t>
            </a:r>
          </a:p>
        </p:txBody>
      </p:sp>
      <p:sp>
        <p:nvSpPr>
          <p:cNvPr id="34819" name="Rectangle 3"/>
          <p:cNvSpPr>
            <a:spLocks noGrp="1" noChangeArrowheads="1"/>
          </p:cNvSpPr>
          <p:nvPr>
            <p:ph idx="1"/>
          </p:nvPr>
        </p:nvSpPr>
        <p:spPr/>
        <p:txBody>
          <a:bodyPr>
            <a:normAutofit/>
          </a:bodyPr>
          <a:lstStyle/>
          <a:p>
            <a:r>
              <a:rPr lang="en-US" sz="2800" dirty="0">
                <a:solidFill>
                  <a:schemeClr val="tx1"/>
                </a:solidFill>
                <a:latin typeface="Calibri" panose="020F0502020204030204" pitchFamily="34" charset="0"/>
              </a:rPr>
              <a:t>I am the one who chooses my roles.</a:t>
            </a:r>
          </a:p>
          <a:p>
            <a:r>
              <a:rPr lang="en-US" sz="2800" dirty="0">
                <a:solidFill>
                  <a:schemeClr val="tx1"/>
                </a:solidFill>
                <a:latin typeface="Calibri" panose="020F0502020204030204" pitchFamily="34" charset="0"/>
              </a:rPr>
              <a:t>I am not only choosing which relationships I will be in, but who I will be in those relationships.</a:t>
            </a:r>
          </a:p>
          <a:p>
            <a:r>
              <a:rPr lang="en-US" sz="2800" dirty="0">
                <a:solidFill>
                  <a:schemeClr val="tx1"/>
                </a:solidFill>
                <a:latin typeface="Calibri" panose="020F0502020204030204" pitchFamily="34" charset="0"/>
              </a:rPr>
              <a:t>I have the power to create who I am by how I choose to be in relationship to others.</a:t>
            </a:r>
          </a:p>
          <a:p>
            <a:r>
              <a:rPr lang="en-US" sz="2800" dirty="0">
                <a:solidFill>
                  <a:schemeClr val="tx1"/>
                </a:solidFill>
                <a:latin typeface="Calibri" panose="020F0502020204030204" pitchFamily="34" charset="0"/>
              </a:rPr>
              <a:t>When I choose how I will be in the relationship, I am creating the relationship.</a:t>
            </a:r>
          </a:p>
          <a:p>
            <a:r>
              <a:rPr lang="en-US" sz="2800" dirty="0">
                <a:solidFill>
                  <a:schemeClr val="tx1"/>
                </a:solidFill>
                <a:latin typeface="Calibri" panose="020F0502020204030204" pitchFamily="34" charset="0"/>
              </a:rPr>
              <a:t>I am challenged to actually be who I have chosen to be.</a:t>
            </a:r>
          </a:p>
        </p:txBody>
      </p:sp>
      <p:sp>
        <p:nvSpPr>
          <p:cNvPr id="6" name="Slide Number Placeholder 5"/>
          <p:cNvSpPr>
            <a:spLocks noGrp="1"/>
          </p:cNvSpPr>
          <p:nvPr>
            <p:ph type="sldNum" sz="quarter" idx="12"/>
          </p:nvPr>
        </p:nvSpPr>
        <p:spPr>
          <a:xfrm>
            <a:off x="6705600" y="6248400"/>
            <a:ext cx="1905000" cy="457200"/>
          </a:xfrm>
          <a:prstGeom prst="rect">
            <a:avLst/>
          </a:prstGeom>
        </p:spPr>
        <p:txBody>
          <a:bodyPr/>
          <a:lstStyle/>
          <a:p>
            <a:fld id="{1994DE53-795F-4861-AE5D-B185240BE6DC}" type="slidenum">
              <a:rPr lang="en-US"/>
              <a:pPr/>
              <a:t>21</a:t>
            </a:fld>
            <a:endParaRPr lang="en-US"/>
          </a:p>
        </p:txBody>
      </p:sp>
    </p:spTree>
    <p:extLst>
      <p:ext uri="{BB962C8B-B14F-4D97-AF65-F5344CB8AC3E}">
        <p14:creationId xmlns:p14="http://schemas.microsoft.com/office/powerpoint/2010/main" val="1275783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fade">
                                      <p:cBhvr>
                                        <p:cTn id="7" dur="1000"/>
                                        <p:tgtEl>
                                          <p:spTgt spid="34819">
                                            <p:txEl>
                                              <p:pRg st="0" end="0"/>
                                            </p:txEl>
                                          </p:spTgt>
                                        </p:tgtEl>
                                      </p:cBhvr>
                                    </p:animEffect>
                                    <p:anim calcmode="lin" valueType="num">
                                      <p:cBhvr>
                                        <p:cTn id="8" dur="10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4819">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4819">
                                            <p:txEl>
                                              <p:pRg st="1" end="1"/>
                                            </p:txEl>
                                          </p:spTgt>
                                        </p:tgtEl>
                                        <p:attrNameLst>
                                          <p:attrName>style.visibility</p:attrName>
                                        </p:attrNameLst>
                                      </p:cBhvr>
                                      <p:to>
                                        <p:strVal val="visible"/>
                                      </p:to>
                                    </p:set>
                                    <p:animEffect transition="in" filter="fade">
                                      <p:cBhvr>
                                        <p:cTn id="13" dur="1000"/>
                                        <p:tgtEl>
                                          <p:spTgt spid="34819">
                                            <p:txEl>
                                              <p:pRg st="1" end="1"/>
                                            </p:txEl>
                                          </p:spTgt>
                                        </p:tgtEl>
                                      </p:cBhvr>
                                    </p:animEffect>
                                    <p:anim calcmode="lin" valueType="num">
                                      <p:cBhvr>
                                        <p:cTn id="14" dur="1000" fill="hold"/>
                                        <p:tgtEl>
                                          <p:spTgt spid="34819">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4819">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4819">
                                            <p:txEl>
                                              <p:pRg st="2" end="2"/>
                                            </p:txEl>
                                          </p:spTgt>
                                        </p:tgtEl>
                                        <p:attrNameLst>
                                          <p:attrName>style.visibility</p:attrName>
                                        </p:attrNameLst>
                                      </p:cBhvr>
                                      <p:to>
                                        <p:strVal val="visible"/>
                                      </p:to>
                                    </p:set>
                                    <p:animEffect transition="in" filter="fade">
                                      <p:cBhvr>
                                        <p:cTn id="19" dur="1000"/>
                                        <p:tgtEl>
                                          <p:spTgt spid="34819">
                                            <p:txEl>
                                              <p:pRg st="2" end="2"/>
                                            </p:txEl>
                                          </p:spTgt>
                                        </p:tgtEl>
                                      </p:cBhvr>
                                    </p:animEffect>
                                    <p:anim calcmode="lin" valueType="num">
                                      <p:cBhvr>
                                        <p:cTn id="20" dur="1000" fill="hold"/>
                                        <p:tgtEl>
                                          <p:spTgt spid="34819">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4819">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4819">
                                            <p:txEl>
                                              <p:pRg st="3" end="3"/>
                                            </p:txEl>
                                          </p:spTgt>
                                        </p:tgtEl>
                                        <p:attrNameLst>
                                          <p:attrName>style.visibility</p:attrName>
                                        </p:attrNameLst>
                                      </p:cBhvr>
                                      <p:to>
                                        <p:strVal val="visible"/>
                                      </p:to>
                                    </p:set>
                                    <p:animEffect transition="in" filter="fade">
                                      <p:cBhvr>
                                        <p:cTn id="25" dur="1000"/>
                                        <p:tgtEl>
                                          <p:spTgt spid="34819">
                                            <p:txEl>
                                              <p:pRg st="3" end="3"/>
                                            </p:txEl>
                                          </p:spTgt>
                                        </p:tgtEl>
                                      </p:cBhvr>
                                    </p:animEffect>
                                    <p:anim calcmode="lin" valueType="num">
                                      <p:cBhvr>
                                        <p:cTn id="26" dur="1000" fill="hold"/>
                                        <p:tgtEl>
                                          <p:spTgt spid="34819">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4819">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4819">
                                            <p:txEl>
                                              <p:pRg st="4" end="4"/>
                                            </p:txEl>
                                          </p:spTgt>
                                        </p:tgtEl>
                                        <p:attrNameLst>
                                          <p:attrName>style.visibility</p:attrName>
                                        </p:attrNameLst>
                                      </p:cBhvr>
                                      <p:to>
                                        <p:strVal val="visible"/>
                                      </p:to>
                                    </p:set>
                                    <p:animEffect transition="in" filter="fade">
                                      <p:cBhvr>
                                        <p:cTn id="31" dur="1000"/>
                                        <p:tgtEl>
                                          <p:spTgt spid="34819">
                                            <p:txEl>
                                              <p:pRg st="4" end="4"/>
                                            </p:txEl>
                                          </p:spTgt>
                                        </p:tgtEl>
                                      </p:cBhvr>
                                    </p:animEffect>
                                    <p:anim calcmode="lin" valueType="num">
                                      <p:cBhvr>
                                        <p:cTn id="32" dur="1000" fill="hold"/>
                                        <p:tgtEl>
                                          <p:spTgt spid="34819">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481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Fifth Order of Self</a:t>
            </a:r>
          </a:p>
        </p:txBody>
      </p:sp>
      <p:sp>
        <p:nvSpPr>
          <p:cNvPr id="19459" name="Rectangle 3"/>
          <p:cNvSpPr>
            <a:spLocks noGrp="1" noChangeArrowheads="1"/>
          </p:cNvSpPr>
          <p:nvPr>
            <p:ph idx="1"/>
          </p:nvPr>
        </p:nvSpPr>
        <p:spPr/>
        <p:txBody>
          <a:bodyPr>
            <a:normAutofit/>
          </a:bodyPr>
          <a:lstStyle/>
          <a:p>
            <a:r>
              <a:rPr lang="en-US" sz="2800" dirty="0">
                <a:solidFill>
                  <a:schemeClr val="tx1"/>
                </a:solidFill>
                <a:latin typeface="Calibri" panose="020F0502020204030204" pitchFamily="34" charset="0"/>
              </a:rPr>
              <a:t>I am multifaceted, multiply constructed.</a:t>
            </a:r>
          </a:p>
          <a:p>
            <a:r>
              <a:rPr lang="en-US" sz="2800" dirty="0">
                <a:solidFill>
                  <a:schemeClr val="tx1"/>
                </a:solidFill>
                <a:latin typeface="Calibri" panose="020F0502020204030204" pitchFamily="34" charset="0"/>
              </a:rPr>
              <a:t>I am the affect, attitudes and aptitudes that determine my choices.</a:t>
            </a:r>
          </a:p>
          <a:p>
            <a:r>
              <a:rPr lang="en-US" sz="2800" dirty="0">
                <a:solidFill>
                  <a:schemeClr val="tx1"/>
                </a:solidFill>
                <a:latin typeface="Calibri" panose="020F0502020204030204" pitchFamily="34" charset="0"/>
              </a:rPr>
              <a:t>I am constructed by the aptitudes of my physical body and by the attitudes and affect of my emotional/cultural experience.</a:t>
            </a:r>
          </a:p>
          <a:p>
            <a:r>
              <a:rPr lang="en-US" sz="2800" dirty="0">
                <a:solidFill>
                  <a:schemeClr val="tx1"/>
                </a:solidFill>
                <a:latin typeface="Calibri" panose="020F0502020204030204" pitchFamily="34" charset="0"/>
              </a:rPr>
              <a:t>I am challenged to be fully aware of the diversity of my own being.</a:t>
            </a:r>
          </a:p>
        </p:txBody>
      </p:sp>
    </p:spTree>
    <p:extLst>
      <p:ext uri="{BB962C8B-B14F-4D97-AF65-F5344CB8AC3E}">
        <p14:creationId xmlns:p14="http://schemas.microsoft.com/office/powerpoint/2010/main" val="3665583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50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par>
                          <p:cTn id="7" fill="hold">
                            <p:stCondLst>
                              <p:cond delay="1500"/>
                            </p:stCondLst>
                            <p:childTnLst>
                              <p:par>
                                <p:cTn id="8" presetID="1" presetClass="entr" presetSubtype="0" fill="hold" grpId="0" nodeType="afterEffect">
                                  <p:stCondLst>
                                    <p:cond delay="1500"/>
                                  </p:stCondLst>
                                  <p:childTnLst>
                                    <p:set>
                                      <p:cBhvr>
                                        <p:cTn id="9" dur="1" fill="hold">
                                          <p:stCondLst>
                                            <p:cond delay="0"/>
                                          </p:stCondLst>
                                        </p:cTn>
                                        <p:tgtEl>
                                          <p:spTgt spid="19459">
                                            <p:txEl>
                                              <p:pRg st="1" end="1"/>
                                            </p:txEl>
                                          </p:spTgt>
                                        </p:tgtEl>
                                        <p:attrNameLst>
                                          <p:attrName>style.visibility</p:attrName>
                                        </p:attrNameLst>
                                      </p:cBhvr>
                                      <p:to>
                                        <p:strVal val="visible"/>
                                      </p:to>
                                    </p:set>
                                  </p:childTnLst>
                                </p:cTn>
                              </p:par>
                            </p:childTnLst>
                          </p:cTn>
                        </p:par>
                        <p:par>
                          <p:cTn id="10" fill="hold">
                            <p:stCondLst>
                              <p:cond delay="3000"/>
                            </p:stCondLst>
                            <p:childTnLst>
                              <p:par>
                                <p:cTn id="11" presetID="1" presetClass="entr" presetSubtype="0" fill="hold" grpId="0" nodeType="afterEffect">
                                  <p:stCondLst>
                                    <p:cond delay="1500"/>
                                  </p:stCondLst>
                                  <p:childTnLst>
                                    <p:set>
                                      <p:cBhvr>
                                        <p:cTn id="12" dur="1" fill="hold">
                                          <p:stCondLst>
                                            <p:cond delay="0"/>
                                          </p:stCondLst>
                                        </p:cTn>
                                        <p:tgtEl>
                                          <p:spTgt spid="19459">
                                            <p:txEl>
                                              <p:pRg st="2" end="2"/>
                                            </p:txEl>
                                          </p:spTgt>
                                        </p:tgtEl>
                                        <p:attrNameLst>
                                          <p:attrName>style.visibility</p:attrName>
                                        </p:attrNameLst>
                                      </p:cBhvr>
                                      <p:to>
                                        <p:strVal val="visible"/>
                                      </p:to>
                                    </p:set>
                                  </p:childTnLst>
                                </p:cTn>
                              </p:par>
                            </p:childTnLst>
                          </p:cTn>
                        </p:par>
                        <p:par>
                          <p:cTn id="13" fill="hold">
                            <p:stCondLst>
                              <p:cond delay="4500"/>
                            </p:stCondLst>
                            <p:childTnLst>
                              <p:par>
                                <p:cTn id="14" presetID="1" presetClass="entr" presetSubtype="0" fill="hold" grpId="0" nodeType="afterEffect">
                                  <p:stCondLst>
                                    <p:cond delay="1500"/>
                                  </p:stCondLst>
                                  <p:childTnLst>
                                    <p:set>
                                      <p:cBhvr>
                                        <p:cTn id="15"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Sixth Order of Self</a:t>
            </a:r>
          </a:p>
        </p:txBody>
      </p:sp>
      <p:sp>
        <p:nvSpPr>
          <p:cNvPr id="27651" name="Rectangle 3"/>
          <p:cNvSpPr>
            <a:spLocks noGrp="1" noChangeArrowheads="1"/>
          </p:cNvSpPr>
          <p:nvPr>
            <p:ph idx="1"/>
          </p:nvPr>
        </p:nvSpPr>
        <p:spPr/>
        <p:txBody>
          <a:bodyPr>
            <a:normAutofit/>
          </a:bodyPr>
          <a:lstStyle/>
          <a:p>
            <a:r>
              <a:rPr lang="en-US" sz="2800" dirty="0">
                <a:solidFill>
                  <a:schemeClr val="tx1"/>
                </a:solidFill>
                <a:latin typeface="Calibri" panose="020F0502020204030204" pitchFamily="34" charset="0"/>
              </a:rPr>
              <a:t>I am the one who chooses which aptitudes and attitudes I will draw from to respond to life’s circumstances.</a:t>
            </a:r>
          </a:p>
          <a:p>
            <a:r>
              <a:rPr lang="en-US" sz="2800" dirty="0">
                <a:solidFill>
                  <a:schemeClr val="tx1"/>
                </a:solidFill>
                <a:latin typeface="Calibri" panose="020F0502020204030204" pitchFamily="34" charset="0"/>
              </a:rPr>
              <a:t>I can access and enjoy all of the aspects that my experience has given to me.  They are all valuable to me.</a:t>
            </a:r>
          </a:p>
          <a:p>
            <a:r>
              <a:rPr lang="en-US" sz="2800" dirty="0">
                <a:solidFill>
                  <a:schemeClr val="tx1"/>
                </a:solidFill>
                <a:latin typeface="Calibri" panose="020F0502020204030204" pitchFamily="34" charset="0"/>
              </a:rPr>
              <a:t>I am challenged to hold all of the diversity of my being in a loving embrace and to choose the actions which promote the welfare of all of me.</a:t>
            </a:r>
          </a:p>
        </p:txBody>
      </p:sp>
    </p:spTree>
    <p:extLst>
      <p:ext uri="{BB962C8B-B14F-4D97-AF65-F5344CB8AC3E}">
        <p14:creationId xmlns:p14="http://schemas.microsoft.com/office/powerpoint/2010/main" val="3547034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50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par>
                          <p:cTn id="7" fill="hold">
                            <p:stCondLst>
                              <p:cond delay="1500"/>
                            </p:stCondLst>
                            <p:childTnLst>
                              <p:par>
                                <p:cTn id="8" presetID="1" presetClass="entr" presetSubtype="0" fill="hold" grpId="0" nodeType="afterEffect">
                                  <p:stCondLst>
                                    <p:cond delay="1500"/>
                                  </p:stCondLst>
                                  <p:childTnLst>
                                    <p:set>
                                      <p:cBhvr>
                                        <p:cTn id="9" dur="1" fill="hold">
                                          <p:stCondLst>
                                            <p:cond delay="0"/>
                                          </p:stCondLst>
                                        </p:cTn>
                                        <p:tgtEl>
                                          <p:spTgt spid="27651">
                                            <p:txEl>
                                              <p:pRg st="1" end="1"/>
                                            </p:txEl>
                                          </p:spTgt>
                                        </p:tgtEl>
                                        <p:attrNameLst>
                                          <p:attrName>style.visibility</p:attrName>
                                        </p:attrNameLst>
                                      </p:cBhvr>
                                      <p:to>
                                        <p:strVal val="visible"/>
                                      </p:to>
                                    </p:set>
                                  </p:childTnLst>
                                </p:cTn>
                              </p:par>
                            </p:childTnLst>
                          </p:cTn>
                        </p:par>
                        <p:par>
                          <p:cTn id="10" fill="hold">
                            <p:stCondLst>
                              <p:cond delay="3000"/>
                            </p:stCondLst>
                            <p:childTnLst>
                              <p:par>
                                <p:cTn id="11" presetID="1" presetClass="entr" presetSubtype="0" fill="hold" grpId="0" nodeType="afterEffect">
                                  <p:stCondLst>
                                    <p:cond delay="1500"/>
                                  </p:stCondLst>
                                  <p:childTnLst>
                                    <p:set>
                                      <p:cBhvr>
                                        <p:cTn id="12"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smtClean="0"/>
              <a:t>Seventh Order of Self</a:t>
            </a:r>
            <a:endParaRPr lang="en-US" dirty="0"/>
          </a:p>
        </p:txBody>
      </p:sp>
      <p:sp>
        <p:nvSpPr>
          <p:cNvPr id="2" name="Content Placeholder 1"/>
          <p:cNvSpPr>
            <a:spLocks noGrp="1"/>
          </p:cNvSpPr>
          <p:nvPr>
            <p:ph idx="1"/>
          </p:nvPr>
        </p:nvSpPr>
        <p:spPr/>
        <p:txBody>
          <a:bodyPr>
            <a:normAutofit/>
          </a:bodyPr>
          <a:lstStyle/>
          <a:p>
            <a:r>
              <a:rPr lang="en-US" sz="2800" dirty="0">
                <a:solidFill>
                  <a:schemeClr val="tx1"/>
                </a:solidFill>
                <a:latin typeface="Calibri" panose="020F0502020204030204" pitchFamily="34" charset="0"/>
              </a:rPr>
              <a:t>I am aware that much of the circumstances of my being are accidents of my birth into a given human form at a time and place.  </a:t>
            </a:r>
            <a:endParaRPr lang="en-US" sz="2800" dirty="0" smtClean="0">
              <a:solidFill>
                <a:schemeClr val="tx1"/>
              </a:solidFill>
              <a:latin typeface="Calibri" panose="020F0502020204030204" pitchFamily="34" charset="0"/>
            </a:endParaRPr>
          </a:p>
          <a:p>
            <a:r>
              <a:rPr lang="en-US" sz="2800" dirty="0" smtClean="0">
                <a:solidFill>
                  <a:schemeClr val="tx1"/>
                </a:solidFill>
                <a:latin typeface="Calibri" panose="020F0502020204030204" pitchFamily="34" charset="0"/>
              </a:rPr>
              <a:t>I </a:t>
            </a:r>
            <a:r>
              <a:rPr lang="en-US" sz="2800" dirty="0">
                <a:solidFill>
                  <a:schemeClr val="tx1"/>
                </a:solidFill>
                <a:latin typeface="Calibri" panose="020F0502020204030204" pitchFamily="34" charset="0"/>
              </a:rPr>
              <a:t>feel a responsibility to honor the gift of my being</a:t>
            </a:r>
            <a:r>
              <a:rPr lang="en-US" sz="2800" dirty="0" smtClean="0">
                <a:solidFill>
                  <a:schemeClr val="tx1"/>
                </a:solidFill>
                <a:latin typeface="Calibri" panose="020F0502020204030204" pitchFamily="34" charset="0"/>
              </a:rPr>
              <a:t>.  I know my purpose.</a:t>
            </a:r>
            <a:endParaRPr lang="en-US" sz="2800" dirty="0">
              <a:solidFill>
                <a:schemeClr val="tx1"/>
              </a:solidFill>
              <a:latin typeface="Calibri" panose="020F0502020204030204" pitchFamily="34" charset="0"/>
            </a:endParaRPr>
          </a:p>
          <a:p>
            <a:r>
              <a:rPr lang="en-US" sz="2800" dirty="0">
                <a:solidFill>
                  <a:schemeClr val="tx1"/>
                </a:solidFill>
                <a:latin typeface="Calibri" panose="020F0502020204030204" pitchFamily="34" charset="0"/>
              </a:rPr>
              <a:t>I am aware of the suffering of those around me and I respond with deep compassion.</a:t>
            </a:r>
          </a:p>
          <a:p>
            <a:r>
              <a:rPr lang="en-US" sz="2800" dirty="0">
                <a:solidFill>
                  <a:schemeClr val="tx1"/>
                </a:solidFill>
                <a:latin typeface="Calibri" panose="020F0502020204030204" pitchFamily="34" charset="0"/>
              </a:rPr>
              <a:t>I am challenged to use the gift of my abilities to act on behalf of all creation.</a:t>
            </a:r>
          </a:p>
        </p:txBody>
      </p:sp>
    </p:spTree>
    <p:extLst>
      <p:ext uri="{BB962C8B-B14F-4D97-AF65-F5344CB8AC3E}">
        <p14:creationId xmlns:p14="http://schemas.microsoft.com/office/powerpoint/2010/main" val="52128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50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par>
                          <p:cTn id="7" fill="hold">
                            <p:stCondLst>
                              <p:cond delay="1500"/>
                            </p:stCondLst>
                            <p:childTnLst>
                              <p:par>
                                <p:cTn id="8" presetID="1" presetClass="entr" presetSubtype="0" fill="hold" grpId="0" nodeType="afterEffect">
                                  <p:stCondLst>
                                    <p:cond delay="1500"/>
                                  </p:stCondLst>
                                  <p:childTnLst>
                                    <p:set>
                                      <p:cBhvr>
                                        <p:cTn id="9" dur="1" fill="hold">
                                          <p:stCondLst>
                                            <p:cond delay="0"/>
                                          </p:stCondLst>
                                        </p:cTn>
                                        <p:tgtEl>
                                          <p:spTgt spid="2">
                                            <p:txEl>
                                              <p:pRg st="1" end="1"/>
                                            </p:txEl>
                                          </p:spTgt>
                                        </p:tgtEl>
                                        <p:attrNameLst>
                                          <p:attrName>style.visibility</p:attrName>
                                        </p:attrNameLst>
                                      </p:cBhvr>
                                      <p:to>
                                        <p:strVal val="visible"/>
                                      </p:to>
                                    </p:set>
                                  </p:childTnLst>
                                </p:cTn>
                              </p:par>
                            </p:childTnLst>
                          </p:cTn>
                        </p:par>
                        <p:par>
                          <p:cTn id="10" fill="hold">
                            <p:stCondLst>
                              <p:cond delay="3000"/>
                            </p:stCondLst>
                            <p:childTnLst>
                              <p:par>
                                <p:cTn id="11" presetID="1" presetClass="entr" presetSubtype="0" fill="hold" grpId="0" nodeType="afterEffect">
                                  <p:stCondLst>
                                    <p:cond delay="150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par>
                          <p:cTn id="13" fill="hold">
                            <p:stCondLst>
                              <p:cond delay="4500"/>
                            </p:stCondLst>
                            <p:childTnLst>
                              <p:par>
                                <p:cTn id="14" presetID="1" presetClass="entr" presetSubtype="0" fill="hold" grpId="0" nodeType="afterEffect">
                                  <p:stCondLst>
                                    <p:cond delay="1500"/>
                                  </p:stCondLst>
                                  <p:childTnLst>
                                    <p:set>
                                      <p:cBhvr>
                                        <p:cTn id="15"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smtClean="0"/>
              <a:t>Eighth Order of Self</a:t>
            </a:r>
            <a:endParaRPr lang="en-US" dirty="0"/>
          </a:p>
        </p:txBody>
      </p:sp>
      <p:sp>
        <p:nvSpPr>
          <p:cNvPr id="2" name="Content Placeholder 1"/>
          <p:cNvSpPr>
            <a:spLocks noGrp="1"/>
          </p:cNvSpPr>
          <p:nvPr>
            <p:ph idx="1"/>
          </p:nvPr>
        </p:nvSpPr>
        <p:spPr/>
        <p:txBody>
          <a:bodyPr>
            <a:normAutofit/>
          </a:bodyPr>
          <a:lstStyle/>
          <a:p>
            <a:r>
              <a:rPr lang="en-US" sz="2800" dirty="0">
                <a:solidFill>
                  <a:schemeClr val="tx1"/>
                </a:solidFill>
                <a:latin typeface="Calibri" panose="020F0502020204030204" pitchFamily="34" charset="0"/>
              </a:rPr>
              <a:t>I hold the awareness of my being separate from all creation lightly and know it to be an artifact of my physicality.</a:t>
            </a:r>
          </a:p>
          <a:p>
            <a:r>
              <a:rPr lang="en-US" sz="2800" dirty="0">
                <a:solidFill>
                  <a:schemeClr val="tx1"/>
                </a:solidFill>
                <a:latin typeface="Calibri" panose="020F0502020204030204" pitchFamily="34" charset="0"/>
              </a:rPr>
              <a:t>I look upon all that is and see that it is just as it must be.</a:t>
            </a:r>
          </a:p>
          <a:p>
            <a:r>
              <a:rPr lang="en-US" sz="2800" dirty="0">
                <a:solidFill>
                  <a:schemeClr val="tx1"/>
                </a:solidFill>
                <a:latin typeface="Calibri" panose="020F0502020204030204" pitchFamily="34" charset="0"/>
              </a:rPr>
              <a:t>I am challenged to release my attachment to my separateness and rest in the embrace of the all.</a:t>
            </a:r>
          </a:p>
        </p:txBody>
      </p:sp>
    </p:spTree>
    <p:extLst>
      <p:ext uri="{BB962C8B-B14F-4D97-AF65-F5344CB8AC3E}">
        <p14:creationId xmlns:p14="http://schemas.microsoft.com/office/powerpoint/2010/main" val="3006478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50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par>
                          <p:cTn id="7" fill="hold">
                            <p:stCondLst>
                              <p:cond delay="1500"/>
                            </p:stCondLst>
                            <p:childTnLst>
                              <p:par>
                                <p:cTn id="8" presetID="1" presetClass="entr" presetSubtype="0" fill="hold" grpId="0" nodeType="afterEffect">
                                  <p:stCondLst>
                                    <p:cond delay="1500"/>
                                  </p:stCondLst>
                                  <p:childTnLst>
                                    <p:set>
                                      <p:cBhvr>
                                        <p:cTn id="9" dur="1" fill="hold">
                                          <p:stCondLst>
                                            <p:cond delay="0"/>
                                          </p:stCondLst>
                                        </p:cTn>
                                        <p:tgtEl>
                                          <p:spTgt spid="2">
                                            <p:txEl>
                                              <p:pRg st="1" end="1"/>
                                            </p:txEl>
                                          </p:spTgt>
                                        </p:tgtEl>
                                        <p:attrNameLst>
                                          <p:attrName>style.visibility</p:attrName>
                                        </p:attrNameLst>
                                      </p:cBhvr>
                                      <p:to>
                                        <p:strVal val="visible"/>
                                      </p:to>
                                    </p:set>
                                  </p:childTnLst>
                                </p:cTn>
                              </p:par>
                            </p:childTnLst>
                          </p:cTn>
                        </p:par>
                        <p:par>
                          <p:cTn id="10" fill="hold">
                            <p:stCondLst>
                              <p:cond delay="3000"/>
                            </p:stCondLst>
                            <p:childTnLst>
                              <p:par>
                                <p:cTn id="11" presetID="1" presetClass="entr" presetSubtype="0" fill="hold" grpId="0" nodeType="afterEffect">
                                  <p:stCondLst>
                                    <p:cond delay="150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0"/>
            <a:ext cx="8229600" cy="1295400"/>
          </a:xfrm>
        </p:spPr>
        <p:txBody>
          <a:bodyPr/>
          <a:lstStyle/>
          <a:p>
            <a:r>
              <a:rPr lang="en-US" dirty="0"/>
              <a:t>Process of creating a </a:t>
            </a:r>
            <a:r>
              <a:rPr lang="en-US" i="1" dirty="0"/>
              <a:t>Self</a:t>
            </a:r>
          </a:p>
        </p:txBody>
      </p:sp>
      <p:sp>
        <p:nvSpPr>
          <p:cNvPr id="30723" name="Rectangle 3"/>
          <p:cNvSpPr>
            <a:spLocks noGrp="1" noChangeArrowheads="1"/>
          </p:cNvSpPr>
          <p:nvPr>
            <p:ph idx="1"/>
          </p:nvPr>
        </p:nvSpPr>
        <p:spPr>
          <a:xfrm>
            <a:off x="457200" y="1676400"/>
            <a:ext cx="8229600" cy="4724400"/>
          </a:xfrm>
        </p:spPr>
        <p:txBody>
          <a:bodyPr>
            <a:noAutofit/>
          </a:bodyPr>
          <a:lstStyle/>
          <a:p>
            <a:r>
              <a:rPr lang="en-US" dirty="0">
                <a:solidFill>
                  <a:schemeClr val="tx1"/>
                </a:solidFill>
                <a:latin typeface="+mn-lt"/>
              </a:rPr>
              <a:t>All orders exist for all at all </a:t>
            </a:r>
            <a:r>
              <a:rPr lang="en-US" dirty="0" smtClean="0">
                <a:solidFill>
                  <a:schemeClr val="tx1"/>
                </a:solidFill>
                <a:latin typeface="+mn-lt"/>
              </a:rPr>
              <a:t>times (is a potential state).</a:t>
            </a:r>
            <a:endParaRPr lang="en-US" dirty="0">
              <a:solidFill>
                <a:schemeClr val="tx1"/>
              </a:solidFill>
              <a:latin typeface="+mn-lt"/>
            </a:endParaRPr>
          </a:p>
          <a:p>
            <a:r>
              <a:rPr lang="en-US" dirty="0">
                <a:solidFill>
                  <a:schemeClr val="tx1"/>
                </a:solidFill>
                <a:latin typeface="+mn-lt"/>
              </a:rPr>
              <a:t>An </a:t>
            </a:r>
            <a:r>
              <a:rPr lang="en-US" dirty="0" smtClean="0">
                <a:solidFill>
                  <a:schemeClr val="tx1"/>
                </a:solidFill>
                <a:latin typeface="+mn-lt"/>
              </a:rPr>
              <a:t>Order </a:t>
            </a:r>
            <a:r>
              <a:rPr lang="en-US" dirty="0">
                <a:solidFill>
                  <a:schemeClr val="tx1"/>
                </a:solidFill>
                <a:latin typeface="+mn-lt"/>
              </a:rPr>
              <a:t>of </a:t>
            </a:r>
            <a:r>
              <a:rPr lang="en-US" dirty="0" smtClean="0">
                <a:solidFill>
                  <a:schemeClr val="tx1"/>
                </a:solidFill>
                <a:latin typeface="+mn-lt"/>
              </a:rPr>
              <a:t>Self </a:t>
            </a:r>
            <a:r>
              <a:rPr lang="en-US" dirty="0">
                <a:solidFill>
                  <a:schemeClr val="tx1"/>
                </a:solidFill>
                <a:latin typeface="+mn-lt"/>
              </a:rPr>
              <a:t>doesn’t exist for me until and unless I become conscious of it and am able to be in that </a:t>
            </a:r>
            <a:r>
              <a:rPr lang="en-US" dirty="0" smtClean="0">
                <a:solidFill>
                  <a:schemeClr val="tx1"/>
                </a:solidFill>
                <a:latin typeface="+mn-lt"/>
              </a:rPr>
              <a:t>order; that is, it isn’t real for me until I have an experience of that state of mind.</a:t>
            </a:r>
            <a:endParaRPr lang="en-US" dirty="0">
              <a:solidFill>
                <a:schemeClr val="tx1"/>
              </a:solidFill>
              <a:latin typeface="+mn-lt"/>
            </a:endParaRPr>
          </a:p>
          <a:p>
            <a:r>
              <a:rPr lang="en-US" dirty="0">
                <a:solidFill>
                  <a:schemeClr val="tx1"/>
                </a:solidFill>
                <a:latin typeface="+mn-lt"/>
              </a:rPr>
              <a:t>I can construct my </a:t>
            </a:r>
            <a:r>
              <a:rPr lang="en-US" dirty="0" smtClean="0">
                <a:solidFill>
                  <a:schemeClr val="tx1"/>
                </a:solidFill>
                <a:latin typeface="+mn-lt"/>
              </a:rPr>
              <a:t>s</a:t>
            </a:r>
            <a:r>
              <a:rPr lang="en-US" i="1" dirty="0" smtClean="0">
                <a:solidFill>
                  <a:schemeClr val="tx1"/>
                </a:solidFill>
                <a:latin typeface="+mn-lt"/>
              </a:rPr>
              <a:t>elf </a:t>
            </a:r>
            <a:r>
              <a:rPr lang="en-US" dirty="0">
                <a:solidFill>
                  <a:schemeClr val="tx1"/>
                </a:solidFill>
                <a:latin typeface="+mn-lt"/>
              </a:rPr>
              <a:t>at any order I choose once I become competent at that order</a:t>
            </a:r>
            <a:r>
              <a:rPr lang="en-US" dirty="0" smtClean="0">
                <a:solidFill>
                  <a:schemeClr val="tx1"/>
                </a:solidFill>
                <a:latin typeface="+mn-lt"/>
              </a:rPr>
              <a:t>.</a:t>
            </a:r>
          </a:p>
          <a:p>
            <a:r>
              <a:rPr lang="en-US" dirty="0" smtClean="0">
                <a:solidFill>
                  <a:schemeClr val="tx1"/>
                </a:solidFill>
                <a:latin typeface="+mn-lt"/>
              </a:rPr>
              <a:t>Being competent to construct a self at a given order does not eliminate the need for lower order constructions of self (transcend and include).</a:t>
            </a:r>
            <a:endParaRPr lang="en-US" dirty="0">
              <a:solidFill>
                <a:schemeClr val="tx1"/>
              </a:solidFill>
              <a:latin typeface="+mn-lt"/>
            </a:endParaRPr>
          </a:p>
        </p:txBody>
      </p:sp>
    </p:spTree>
    <p:extLst>
      <p:ext uri="{BB962C8B-B14F-4D97-AF65-F5344CB8AC3E}">
        <p14:creationId xmlns:p14="http://schemas.microsoft.com/office/powerpoint/2010/main" val="3955178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914400" y="228600"/>
            <a:ext cx="7373937" cy="1143000"/>
          </a:xfrm>
        </p:spPr>
        <p:txBody>
          <a:bodyPr/>
          <a:lstStyle/>
          <a:p>
            <a:r>
              <a:rPr lang="en-US" sz="3600" dirty="0"/>
              <a:t>Technologies for Transformation</a:t>
            </a:r>
          </a:p>
        </p:txBody>
      </p:sp>
      <p:sp>
        <p:nvSpPr>
          <p:cNvPr id="36867" name="Rectangle 3"/>
          <p:cNvSpPr>
            <a:spLocks noGrp="1" noChangeArrowheads="1"/>
          </p:cNvSpPr>
          <p:nvPr>
            <p:ph idx="1"/>
          </p:nvPr>
        </p:nvSpPr>
        <p:spPr/>
        <p:txBody>
          <a:bodyPr>
            <a:normAutofit/>
          </a:bodyPr>
          <a:lstStyle/>
          <a:p>
            <a:r>
              <a:rPr lang="en-US" sz="2800" dirty="0">
                <a:solidFill>
                  <a:schemeClr val="tx1"/>
                </a:solidFill>
                <a:latin typeface="+mn-lt"/>
              </a:rPr>
              <a:t>Playing peek-a-boo – support for moving from 1st to 2nd order.</a:t>
            </a:r>
          </a:p>
          <a:p>
            <a:r>
              <a:rPr lang="en-US" sz="2800" dirty="0">
                <a:solidFill>
                  <a:schemeClr val="tx1"/>
                </a:solidFill>
                <a:latin typeface="+mn-lt"/>
              </a:rPr>
              <a:t>12 Step Recovery – support for moving from 2nd to 3rd order.</a:t>
            </a:r>
          </a:p>
          <a:p>
            <a:r>
              <a:rPr lang="en-US" sz="2800" dirty="0" smtClean="0">
                <a:solidFill>
                  <a:schemeClr val="tx1"/>
                </a:solidFill>
                <a:latin typeface="+mn-lt"/>
              </a:rPr>
              <a:t>JustConflict – </a:t>
            </a:r>
            <a:r>
              <a:rPr lang="en-US" sz="2800" dirty="0">
                <a:solidFill>
                  <a:schemeClr val="tx1"/>
                </a:solidFill>
                <a:latin typeface="+mn-lt"/>
              </a:rPr>
              <a:t>support for moving from 3rd to 4th to 5th to 6th order.</a:t>
            </a:r>
          </a:p>
          <a:p>
            <a:r>
              <a:rPr lang="en-US" sz="2800" dirty="0">
                <a:solidFill>
                  <a:schemeClr val="tx1"/>
                </a:solidFill>
                <a:latin typeface="+mn-lt"/>
              </a:rPr>
              <a:t>Placing oneself in a community in which the “center of gravity” is above ones own most common stage of development.</a:t>
            </a:r>
          </a:p>
        </p:txBody>
      </p:sp>
      <p:sp>
        <p:nvSpPr>
          <p:cNvPr id="6" name="Slide Number Placeholder 5"/>
          <p:cNvSpPr>
            <a:spLocks noGrp="1"/>
          </p:cNvSpPr>
          <p:nvPr>
            <p:ph type="sldNum" sz="quarter" idx="12"/>
          </p:nvPr>
        </p:nvSpPr>
        <p:spPr/>
        <p:txBody>
          <a:bodyPr/>
          <a:lstStyle/>
          <a:p>
            <a:fld id="{7B57181D-AF76-4B81-AF7C-6C8428B89B06}" type="slidenum">
              <a:rPr lang="en-US"/>
              <a:pPr/>
              <a:t>27</a:t>
            </a:fld>
            <a:endParaRPr lang="en-US"/>
          </a:p>
        </p:txBody>
      </p:sp>
    </p:spTree>
    <p:extLst>
      <p:ext uri="{BB962C8B-B14F-4D97-AF65-F5344CB8AC3E}">
        <p14:creationId xmlns:p14="http://schemas.microsoft.com/office/powerpoint/2010/main" val="21697659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fade">
                                      <p:cBhvr>
                                        <p:cTn id="7" dur="2000"/>
                                        <p:tgtEl>
                                          <p:spTgt spid="368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867">
                                            <p:txEl>
                                              <p:pRg st="0" end="0"/>
                                            </p:txEl>
                                          </p:spTgt>
                                        </p:tgtEl>
                                        <p:attrNameLst>
                                          <p:attrName>style.visibility</p:attrName>
                                        </p:attrNameLst>
                                      </p:cBhvr>
                                      <p:to>
                                        <p:strVal val="visible"/>
                                      </p:to>
                                    </p:set>
                                    <p:animEffect transition="in" filter="fade">
                                      <p:cBhvr>
                                        <p:cTn id="12" dur="2000"/>
                                        <p:tgtEl>
                                          <p:spTgt spid="3686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867">
                                            <p:txEl>
                                              <p:pRg st="1" end="1"/>
                                            </p:txEl>
                                          </p:spTgt>
                                        </p:tgtEl>
                                        <p:attrNameLst>
                                          <p:attrName>style.visibility</p:attrName>
                                        </p:attrNameLst>
                                      </p:cBhvr>
                                      <p:to>
                                        <p:strVal val="visible"/>
                                      </p:to>
                                    </p:set>
                                    <p:animEffect transition="in" filter="fade">
                                      <p:cBhvr>
                                        <p:cTn id="17" dur="2000"/>
                                        <p:tgtEl>
                                          <p:spTgt spid="3686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6867">
                                            <p:txEl>
                                              <p:pRg st="2" end="2"/>
                                            </p:txEl>
                                          </p:spTgt>
                                        </p:tgtEl>
                                        <p:attrNameLst>
                                          <p:attrName>style.visibility</p:attrName>
                                        </p:attrNameLst>
                                      </p:cBhvr>
                                      <p:to>
                                        <p:strVal val="visible"/>
                                      </p:to>
                                    </p:set>
                                    <p:animEffect transition="in" filter="fade">
                                      <p:cBhvr>
                                        <p:cTn id="22" dur="2000"/>
                                        <p:tgtEl>
                                          <p:spTgt spid="3686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6867">
                                            <p:txEl>
                                              <p:pRg st="3" end="3"/>
                                            </p:txEl>
                                          </p:spTgt>
                                        </p:tgtEl>
                                        <p:attrNameLst>
                                          <p:attrName>style.visibility</p:attrName>
                                        </p:attrNameLst>
                                      </p:cBhvr>
                                      <p:to>
                                        <p:strVal val="visible"/>
                                      </p:to>
                                    </p:set>
                                    <p:animEffect transition="in" filter="fade">
                                      <p:cBhvr>
                                        <p:cTn id="27" dur="2000"/>
                                        <p:tgtEl>
                                          <p:spTgt spid="368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67"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ww.creativeconflictresolution.org/jc/os.pdf - Google Chrome"/>
          <p:cNvPicPr>
            <a:picLocks noChangeAspect="1"/>
          </p:cNvPicPr>
          <p:nvPr/>
        </p:nvPicPr>
        <p:blipFill rotWithShape="1">
          <a:blip r:embed="rId2">
            <a:extLst>
              <a:ext uri="{28A0092B-C50C-407E-A947-70E740481C1C}">
                <a14:useLocalDpi xmlns:a14="http://schemas.microsoft.com/office/drawing/2010/main" val="0"/>
              </a:ext>
            </a:extLst>
          </a:blip>
          <a:srcRect l="20132" t="16176" r="20395" b="12322"/>
          <a:stretch/>
        </p:blipFill>
        <p:spPr>
          <a:xfrm>
            <a:off x="152400" y="280364"/>
            <a:ext cx="8839200" cy="6531623"/>
          </a:xfrm>
          <a:prstGeom prst="rect">
            <a:avLst/>
          </a:prstGeom>
        </p:spPr>
      </p:pic>
    </p:spTree>
    <p:extLst>
      <p:ext uri="{BB962C8B-B14F-4D97-AF65-F5344CB8AC3E}">
        <p14:creationId xmlns:p14="http://schemas.microsoft.com/office/powerpoint/2010/main" val="37396333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lvl="0"/>
            <a:r>
              <a:rPr kumimoji="0" lang="en-US" sz="5400" kern="1200" spc="100" baseline="0" dirty="0" smtClean="0">
                <a:solidFill>
                  <a:schemeClr val="tx2"/>
                </a:solidFill>
                <a:effectLst/>
                <a:latin typeface="+mn-lt"/>
                <a:ea typeface="+mn-ea"/>
                <a:cs typeface="+mn-cs"/>
              </a:rPr>
              <a:t>Aspects of awareness</a:t>
            </a:r>
            <a:endParaRPr lang="en-US" sz="5400" dirty="0">
              <a:effectLst/>
            </a:endParaRPr>
          </a:p>
        </p:txBody>
      </p:sp>
      <p:sp>
        <p:nvSpPr>
          <p:cNvPr id="2" name="Content Placeholder 1"/>
          <p:cNvSpPr>
            <a:spLocks noGrp="1"/>
          </p:cNvSpPr>
          <p:nvPr>
            <p:ph idx="1"/>
          </p:nvPr>
        </p:nvSpPr>
        <p:spPr>
          <a:xfrm>
            <a:off x="457200" y="1752600"/>
            <a:ext cx="8229600" cy="2590800"/>
          </a:xfrm>
        </p:spPr>
        <p:txBody>
          <a:bodyPr>
            <a:normAutofit/>
          </a:bodyPr>
          <a:lstStyle/>
          <a:p>
            <a:r>
              <a:rPr kumimoji="0" lang="en-US" sz="3600" kern="1200" spc="100" baseline="0" dirty="0" smtClean="0">
                <a:solidFill>
                  <a:schemeClr val="tx2"/>
                </a:solidFill>
                <a:latin typeface="+mn-lt"/>
                <a:ea typeface="+mn-ea"/>
                <a:cs typeface="+mn-cs"/>
              </a:rPr>
              <a:t>Focus of attention: what I look at</a:t>
            </a:r>
          </a:p>
          <a:p>
            <a:r>
              <a:rPr kumimoji="0" lang="en-US" sz="3600" kern="1200" spc="100" baseline="0" dirty="0" smtClean="0">
                <a:solidFill>
                  <a:schemeClr val="tx2"/>
                </a:solidFill>
                <a:latin typeface="+mn-lt"/>
                <a:ea typeface="+mn-ea"/>
                <a:cs typeface="+mn-cs"/>
              </a:rPr>
              <a:t>Locus of Identity: where I look from</a:t>
            </a:r>
          </a:p>
          <a:p>
            <a:r>
              <a:rPr kumimoji="0" lang="en-US" sz="3600" kern="1200" spc="100" baseline="0" dirty="0" smtClean="0">
                <a:solidFill>
                  <a:schemeClr val="tx2"/>
                </a:solidFill>
                <a:latin typeface="+mn-lt"/>
                <a:ea typeface="+mn-ea"/>
                <a:cs typeface="+mn-cs"/>
              </a:rPr>
              <a:t>Lens or map: what I look through</a:t>
            </a:r>
          </a:p>
        </p:txBody>
      </p:sp>
      <p:pic>
        <p:nvPicPr>
          <p:cNvPr id="4" name="Picture 3" descr="tree.png"/>
          <p:cNvPicPr>
            <a:picLocks noChangeAspect="1"/>
          </p:cNvPicPr>
          <p:nvPr/>
        </p:nvPicPr>
        <p:blipFill>
          <a:blip r:embed="rId3" cstate="print"/>
          <a:stretch>
            <a:fillRect/>
          </a:stretch>
        </p:blipFill>
        <p:spPr>
          <a:xfrm>
            <a:off x="1142999" y="4231105"/>
            <a:ext cx="2486025" cy="2093496"/>
          </a:xfrm>
          <a:prstGeom prst="rect">
            <a:avLst/>
          </a:prstGeom>
        </p:spPr>
      </p:pic>
      <p:pic>
        <p:nvPicPr>
          <p:cNvPr id="5" name="Picture 4" descr="eye.png"/>
          <p:cNvPicPr>
            <a:picLocks noChangeAspect="1"/>
          </p:cNvPicPr>
          <p:nvPr/>
        </p:nvPicPr>
        <p:blipFill>
          <a:blip r:embed="rId4" cstate="print"/>
          <a:stretch>
            <a:fillRect/>
          </a:stretch>
        </p:blipFill>
        <p:spPr>
          <a:xfrm>
            <a:off x="6172200" y="4114800"/>
            <a:ext cx="2217978" cy="2057400"/>
          </a:xfrm>
          <a:prstGeom prst="rect">
            <a:avLst/>
          </a:prstGeom>
        </p:spPr>
      </p:pic>
      <p:pic>
        <p:nvPicPr>
          <p:cNvPr id="6" name="Picture 5" descr="lens.png"/>
          <p:cNvPicPr>
            <a:picLocks noChangeAspect="1"/>
          </p:cNvPicPr>
          <p:nvPr/>
        </p:nvPicPr>
        <p:blipFill>
          <a:blip r:embed="rId5" cstate="print"/>
          <a:stretch>
            <a:fillRect/>
          </a:stretch>
        </p:blipFill>
        <p:spPr>
          <a:xfrm>
            <a:off x="4572000" y="4419600"/>
            <a:ext cx="487681" cy="1867714"/>
          </a:xfrm>
          <a:prstGeom prst="rect">
            <a:avLst/>
          </a:prstGeom>
        </p:spPr>
      </p:pic>
    </p:spTree>
    <p:extLst>
      <p:ext uri="{BB962C8B-B14F-4D97-AF65-F5344CB8AC3E}">
        <p14:creationId xmlns:p14="http://schemas.microsoft.com/office/powerpoint/2010/main" val="1581610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lvl="0"/>
            <a:r>
              <a:rPr kumimoji="0" lang="en-US" sz="5400" kern="1200" spc="100" baseline="0" dirty="0" smtClean="0">
                <a:solidFill>
                  <a:schemeClr val="tx2"/>
                </a:solidFill>
                <a:effectLst/>
                <a:latin typeface="+mn-lt"/>
                <a:ea typeface="+mn-ea"/>
                <a:cs typeface="+mn-cs"/>
              </a:rPr>
              <a:t>Perspectives</a:t>
            </a:r>
            <a:endParaRPr lang="en-US" sz="5400" dirty="0">
              <a:effectLst/>
            </a:endParaRPr>
          </a:p>
        </p:txBody>
      </p:sp>
      <p:sp>
        <p:nvSpPr>
          <p:cNvPr id="2" name="Content Placeholder 1"/>
          <p:cNvSpPr>
            <a:spLocks noGrp="1"/>
          </p:cNvSpPr>
          <p:nvPr>
            <p:ph idx="1"/>
          </p:nvPr>
        </p:nvSpPr>
        <p:spPr>
          <a:xfrm>
            <a:off x="457200" y="1752600"/>
            <a:ext cx="8229600" cy="2590800"/>
          </a:xfrm>
        </p:spPr>
        <p:txBody>
          <a:bodyPr>
            <a:normAutofit fontScale="92500" lnSpcReduction="10000"/>
          </a:bodyPr>
          <a:lstStyle/>
          <a:p>
            <a:pPr marL="0" indent="0">
              <a:buNone/>
            </a:pPr>
            <a:r>
              <a:rPr kumimoji="0" lang="en-US" sz="3600" kern="1200" spc="100" baseline="0" dirty="0" smtClean="0">
                <a:solidFill>
                  <a:schemeClr val="tx2"/>
                </a:solidFill>
                <a:latin typeface="+mn-lt"/>
                <a:ea typeface="+mn-ea"/>
                <a:cs typeface="+mn-cs"/>
              </a:rPr>
              <a:t>When I focus my attention on a given object from a specific locus and look through a particular</a:t>
            </a:r>
            <a:r>
              <a:rPr kumimoji="0" lang="en-US" sz="3600" kern="1200" spc="100" dirty="0" smtClean="0">
                <a:solidFill>
                  <a:schemeClr val="tx2"/>
                </a:solidFill>
                <a:latin typeface="+mn-lt"/>
                <a:ea typeface="+mn-ea"/>
                <a:cs typeface="+mn-cs"/>
              </a:rPr>
              <a:t> l</a:t>
            </a:r>
            <a:r>
              <a:rPr kumimoji="0" lang="en-US" sz="3600" kern="1200" spc="100" baseline="0" dirty="0" smtClean="0">
                <a:solidFill>
                  <a:schemeClr val="tx2"/>
                </a:solidFill>
                <a:latin typeface="+mn-lt"/>
                <a:ea typeface="+mn-ea"/>
                <a:cs typeface="+mn-cs"/>
              </a:rPr>
              <a:t>ens or with a particular map I am adopting a perspective.</a:t>
            </a:r>
          </a:p>
        </p:txBody>
      </p:sp>
      <p:pic>
        <p:nvPicPr>
          <p:cNvPr id="4" name="Picture 3" descr="tree.png"/>
          <p:cNvPicPr>
            <a:picLocks noChangeAspect="1"/>
          </p:cNvPicPr>
          <p:nvPr/>
        </p:nvPicPr>
        <p:blipFill>
          <a:blip r:embed="rId3" cstate="print"/>
          <a:stretch>
            <a:fillRect/>
          </a:stretch>
        </p:blipFill>
        <p:spPr>
          <a:xfrm>
            <a:off x="1142999" y="4231105"/>
            <a:ext cx="2486025" cy="2093496"/>
          </a:xfrm>
          <a:prstGeom prst="rect">
            <a:avLst/>
          </a:prstGeom>
        </p:spPr>
      </p:pic>
      <p:pic>
        <p:nvPicPr>
          <p:cNvPr id="5" name="Picture 4" descr="eye.png"/>
          <p:cNvPicPr>
            <a:picLocks noChangeAspect="1"/>
          </p:cNvPicPr>
          <p:nvPr/>
        </p:nvPicPr>
        <p:blipFill>
          <a:blip r:embed="rId4" cstate="print"/>
          <a:stretch>
            <a:fillRect/>
          </a:stretch>
        </p:blipFill>
        <p:spPr>
          <a:xfrm>
            <a:off x="6172200" y="4114800"/>
            <a:ext cx="2217978" cy="2057400"/>
          </a:xfrm>
          <a:prstGeom prst="rect">
            <a:avLst/>
          </a:prstGeom>
        </p:spPr>
      </p:pic>
      <p:pic>
        <p:nvPicPr>
          <p:cNvPr id="6" name="Picture 5" descr="lens.png"/>
          <p:cNvPicPr>
            <a:picLocks noChangeAspect="1"/>
          </p:cNvPicPr>
          <p:nvPr/>
        </p:nvPicPr>
        <p:blipFill>
          <a:blip r:embed="rId5" cstate="print"/>
          <a:stretch>
            <a:fillRect/>
          </a:stretch>
        </p:blipFill>
        <p:spPr>
          <a:xfrm>
            <a:off x="4572000" y="4419600"/>
            <a:ext cx="487681" cy="1867714"/>
          </a:xfrm>
          <a:prstGeom prst="rect">
            <a:avLst/>
          </a:prstGeom>
        </p:spPr>
      </p:pic>
    </p:spTree>
    <p:extLst>
      <p:ext uri="{BB962C8B-B14F-4D97-AF65-F5344CB8AC3E}">
        <p14:creationId xmlns:p14="http://schemas.microsoft.com/office/powerpoint/2010/main" val="2897752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i="1" dirty="0" smtClean="0"/>
              <a:t>Lens: </a:t>
            </a:r>
            <a:r>
              <a:rPr lang="en-US" dirty="0" smtClean="0"/>
              <a:t>Cognitive Maps</a:t>
            </a:r>
            <a:endParaRPr lang="en-US" dirty="0"/>
          </a:p>
        </p:txBody>
      </p:sp>
      <p:pic>
        <p:nvPicPr>
          <p:cNvPr id="1026" name="Picture 2" descr="C:\Users\Mark\AppData\Local\Microsoft\Windows\Temporary Internet Files\Content.IE5\B11PYPHJ\MP900446671[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66800" y="1524000"/>
            <a:ext cx="6852646" cy="4572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143000" y="4191000"/>
            <a:ext cx="4419600" cy="1846659"/>
          </a:xfrm>
          <a:prstGeom prst="rect">
            <a:avLst/>
          </a:prstGeom>
          <a:noFill/>
        </p:spPr>
        <p:txBody>
          <a:bodyPr wrap="square" rtlCol="0">
            <a:spAutoFit/>
          </a:bodyPr>
          <a:lstStyle/>
          <a:p>
            <a:r>
              <a:rPr lang="en-US" sz="3200" dirty="0" smtClean="0">
                <a:solidFill>
                  <a:schemeClr val="accent6">
                    <a:lumMod val="50000"/>
                  </a:schemeClr>
                </a:solidFill>
              </a:rPr>
              <a:t>Where am I?</a:t>
            </a:r>
          </a:p>
          <a:p>
            <a:r>
              <a:rPr lang="en-US" sz="3200" dirty="0" smtClean="0">
                <a:solidFill>
                  <a:schemeClr val="accent6">
                    <a:lumMod val="50000"/>
                  </a:schemeClr>
                </a:solidFill>
              </a:rPr>
              <a:t>Where might I go?</a:t>
            </a:r>
          </a:p>
          <a:p>
            <a:r>
              <a:rPr lang="en-US" sz="3200" dirty="0" smtClean="0">
                <a:solidFill>
                  <a:schemeClr val="accent6">
                    <a:lumMod val="50000"/>
                  </a:schemeClr>
                </a:solidFill>
              </a:rPr>
              <a:t>How could I get there?</a:t>
            </a:r>
          </a:p>
          <a:p>
            <a:endParaRPr lang="en-US" dirty="0"/>
          </a:p>
        </p:txBody>
      </p:sp>
    </p:spTree>
    <p:extLst>
      <p:ext uri="{BB962C8B-B14F-4D97-AF65-F5344CB8AC3E}">
        <p14:creationId xmlns:p14="http://schemas.microsoft.com/office/powerpoint/2010/main" val="11344060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47800"/>
          </a:xfrm>
        </p:spPr>
        <p:txBody>
          <a:bodyPr/>
          <a:lstStyle/>
          <a:p>
            <a:r>
              <a:rPr lang="en-US" dirty="0" smtClean="0"/>
              <a:t>          The Moment </a:t>
            </a:r>
            <a:r>
              <a:rPr lang="en-US" sz="2000" dirty="0" smtClean="0"/>
              <a:t>[Dualism]</a:t>
            </a:r>
            <a:endParaRPr lang="en-US" sz="2000" dirty="0"/>
          </a:p>
        </p:txBody>
      </p:sp>
      <p:sp>
        <p:nvSpPr>
          <p:cNvPr id="3" name="Content Placeholder 2"/>
          <p:cNvSpPr>
            <a:spLocks noGrp="1"/>
          </p:cNvSpPr>
          <p:nvPr>
            <p:ph sz="half" idx="4294967295"/>
          </p:nvPr>
        </p:nvSpPr>
        <p:spPr>
          <a:xfrm>
            <a:off x="4724400" y="1524000"/>
            <a:ext cx="3962400" cy="4525963"/>
          </a:xfrm>
          <a:prstGeom prst="rect">
            <a:avLst/>
          </a:prstGeom>
        </p:spPr>
        <p:txBody>
          <a:bodyPr>
            <a:normAutofit lnSpcReduction="10000"/>
          </a:bodyPr>
          <a:lstStyle/>
          <a:p>
            <a:r>
              <a:rPr lang="en-US" dirty="0">
                <a:latin typeface="+mn-lt"/>
              </a:rPr>
              <a:t>Between the stimulus of what is happening </a:t>
            </a:r>
            <a:r>
              <a:rPr lang="en-US" dirty="0" smtClean="0">
                <a:latin typeface="+mn-lt"/>
              </a:rPr>
              <a:t>(arising) and </a:t>
            </a:r>
            <a:r>
              <a:rPr lang="en-US" dirty="0">
                <a:latin typeface="+mn-lt"/>
              </a:rPr>
              <a:t>the action that we take to address it </a:t>
            </a:r>
            <a:r>
              <a:rPr lang="en-US" dirty="0" smtClean="0">
                <a:latin typeface="+mn-lt"/>
              </a:rPr>
              <a:t>(arousing) there </a:t>
            </a:r>
            <a:r>
              <a:rPr lang="en-US" dirty="0">
                <a:latin typeface="+mn-lt"/>
              </a:rPr>
              <a:t>is a moment in which we make a choice.</a:t>
            </a:r>
          </a:p>
          <a:p>
            <a:r>
              <a:rPr lang="en-US" dirty="0">
                <a:latin typeface="+mn-lt"/>
              </a:rPr>
              <a:t>Our power to create our lives rests within that moment.  </a:t>
            </a:r>
          </a:p>
          <a:p>
            <a:r>
              <a:rPr lang="en-US" dirty="0">
                <a:latin typeface="+mn-lt"/>
              </a:rPr>
              <a:t>That moment can be a millisecond or it can be many years</a:t>
            </a:r>
            <a:r>
              <a:rPr lang="en-US" dirty="0" smtClean="0">
                <a:latin typeface="+mn-lt"/>
              </a:rPr>
              <a:t>.</a:t>
            </a:r>
            <a:endParaRPr lang="en-US" dirty="0">
              <a:latin typeface="+mn-lt"/>
            </a:endParaRPr>
          </a:p>
        </p:txBody>
      </p:sp>
      <p:sp>
        <p:nvSpPr>
          <p:cNvPr id="4" name="Content Placeholder 3"/>
          <p:cNvSpPr>
            <a:spLocks noGrp="1"/>
          </p:cNvSpPr>
          <p:nvPr>
            <p:ph sz="half" idx="2"/>
          </p:nvPr>
        </p:nvSpPr>
        <p:spPr>
          <a:xfrm>
            <a:off x="533400" y="2895600"/>
            <a:ext cx="3429000" cy="3628937"/>
          </a:xfrm>
        </p:spPr>
        <p:txBody>
          <a:bodyPr>
            <a:normAutofit fontScale="85000" lnSpcReduction="20000"/>
          </a:bodyPr>
          <a:lstStyle/>
          <a:p>
            <a:pPr marL="0" indent="0">
              <a:buNone/>
            </a:pPr>
            <a:r>
              <a:rPr lang="en-US" sz="2600" dirty="0" smtClean="0">
                <a:latin typeface="+mn-lt"/>
              </a:rPr>
              <a:t>Between stimulus and response, there is a space. In that space is our power to choose our response. In our response lies our growth and our freedom. The last of human freedoms is to choose one's attitude in any given set of circumstances."</a:t>
            </a:r>
          </a:p>
          <a:p>
            <a:pPr marL="0" indent="0" algn="r">
              <a:buNone/>
            </a:pPr>
            <a:r>
              <a:rPr lang="en-US" sz="2600" dirty="0" smtClean="0">
                <a:latin typeface="+mn-lt"/>
              </a:rPr>
              <a:t>~~ Victor </a:t>
            </a:r>
            <a:r>
              <a:rPr lang="en-US" sz="2600" dirty="0" err="1" smtClean="0">
                <a:latin typeface="+mn-lt"/>
              </a:rPr>
              <a:t>Frankl</a:t>
            </a:r>
            <a:endParaRPr lang="en-US" sz="2600" dirty="0" smtClean="0">
              <a:latin typeface="+mn-l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81000"/>
            <a:ext cx="2095500" cy="230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0046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Focus: </a:t>
            </a:r>
            <a:r>
              <a:rPr lang="en-US" dirty="0" smtClean="0"/>
              <a:t>Four realms of experience </a:t>
            </a:r>
            <a:r>
              <a:rPr lang="en-US" sz="2200" dirty="0" smtClean="0"/>
              <a:t>[Dimensionalism]</a:t>
            </a:r>
            <a:endParaRPr lang="en-US" sz="2200" dirty="0"/>
          </a:p>
        </p:txBody>
      </p:sp>
      <p:sp>
        <p:nvSpPr>
          <p:cNvPr id="3" name="Content Placeholder 2"/>
          <p:cNvSpPr>
            <a:spLocks noGrp="1"/>
          </p:cNvSpPr>
          <p:nvPr>
            <p:ph idx="1"/>
          </p:nvPr>
        </p:nvSpPr>
        <p:spPr>
          <a:xfrm>
            <a:off x="457200" y="1905000"/>
            <a:ext cx="8229600" cy="4525963"/>
          </a:xfrm>
        </p:spPr>
        <p:txBody>
          <a:bodyPr>
            <a:normAutofit/>
          </a:bodyPr>
          <a:lstStyle/>
          <a:p>
            <a:pPr fontAlgn="ctr"/>
            <a:r>
              <a:rPr lang="en-US" sz="5400" dirty="0" smtClean="0">
                <a:solidFill>
                  <a:schemeClr val="tx1"/>
                </a:solidFill>
                <a:latin typeface="+mn-lt"/>
              </a:rPr>
              <a:t>Personal-material</a:t>
            </a:r>
            <a:endParaRPr lang="en-US" sz="5400" dirty="0">
              <a:solidFill>
                <a:schemeClr val="tx1"/>
              </a:solidFill>
              <a:latin typeface="+mn-lt"/>
            </a:endParaRPr>
          </a:p>
          <a:p>
            <a:pPr fontAlgn="ctr"/>
            <a:r>
              <a:rPr lang="en-US" sz="5400" dirty="0" smtClean="0">
                <a:solidFill>
                  <a:schemeClr val="tx1"/>
                </a:solidFill>
                <a:latin typeface="+mn-lt"/>
              </a:rPr>
              <a:t>In</a:t>
            </a:r>
            <a:r>
              <a:rPr lang="en-US" sz="5400" b="1" dirty="0" smtClean="0">
                <a:solidFill>
                  <a:schemeClr val="tx1"/>
                </a:solidFill>
                <a:latin typeface="+mn-lt"/>
              </a:rPr>
              <a:t>ter</a:t>
            </a:r>
            <a:r>
              <a:rPr lang="en-US" sz="5400" dirty="0" smtClean="0">
                <a:solidFill>
                  <a:schemeClr val="tx1"/>
                </a:solidFill>
                <a:latin typeface="+mn-lt"/>
              </a:rPr>
              <a:t>personal-relational</a:t>
            </a:r>
            <a:endParaRPr lang="en-US" sz="5400" dirty="0">
              <a:solidFill>
                <a:schemeClr val="tx1"/>
              </a:solidFill>
              <a:latin typeface="+mn-lt"/>
            </a:endParaRPr>
          </a:p>
          <a:p>
            <a:pPr fontAlgn="ctr"/>
            <a:r>
              <a:rPr lang="en-US" sz="5400" dirty="0" smtClean="0">
                <a:solidFill>
                  <a:schemeClr val="tx1"/>
                </a:solidFill>
                <a:latin typeface="+mn-lt"/>
              </a:rPr>
              <a:t>In</a:t>
            </a:r>
            <a:r>
              <a:rPr lang="en-US" sz="5400" b="1" dirty="0" smtClean="0">
                <a:solidFill>
                  <a:schemeClr val="tx1"/>
                </a:solidFill>
                <a:latin typeface="+mn-lt"/>
              </a:rPr>
              <a:t>tra</a:t>
            </a:r>
            <a:r>
              <a:rPr lang="en-US" sz="5400" dirty="0" smtClean="0">
                <a:solidFill>
                  <a:schemeClr val="tx1"/>
                </a:solidFill>
                <a:latin typeface="+mn-lt"/>
              </a:rPr>
              <a:t>personal-internal</a:t>
            </a:r>
            <a:endParaRPr lang="en-US" sz="5400" dirty="0">
              <a:solidFill>
                <a:schemeClr val="tx1"/>
              </a:solidFill>
              <a:latin typeface="+mn-lt"/>
            </a:endParaRPr>
          </a:p>
          <a:p>
            <a:pPr fontAlgn="ctr"/>
            <a:r>
              <a:rPr lang="en-US" sz="5400" dirty="0" smtClean="0">
                <a:solidFill>
                  <a:schemeClr val="tx1"/>
                </a:solidFill>
                <a:latin typeface="+mn-lt"/>
              </a:rPr>
              <a:t>Transpersonal-spiritual</a:t>
            </a:r>
            <a:endParaRPr lang="en-US" sz="5400" dirty="0">
              <a:solidFill>
                <a:schemeClr val="tx1"/>
              </a:solidFill>
              <a:latin typeface="+mn-lt"/>
            </a:endParaRPr>
          </a:p>
        </p:txBody>
      </p:sp>
    </p:spTree>
    <p:extLst>
      <p:ext uri="{BB962C8B-B14F-4D97-AF65-F5344CB8AC3E}">
        <p14:creationId xmlns:p14="http://schemas.microsoft.com/office/powerpoint/2010/main" val="2392112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Maslow’s Hierarchy </a:t>
            </a:r>
            <a:r>
              <a:rPr lang="en-US" sz="2000" dirty="0" smtClean="0">
                <a:latin typeface="Georgia" pitchFamily="18" charset="0"/>
              </a:rPr>
              <a:t>[Developmentalism]</a:t>
            </a:r>
            <a:r>
              <a:rPr lang="en-US"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6343638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61218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a:t>Stages of Development</a:t>
            </a:r>
          </a:p>
        </p:txBody>
      </p:sp>
      <p:sp>
        <p:nvSpPr>
          <p:cNvPr id="8" name="Slide Number Placeholder 5"/>
          <p:cNvSpPr>
            <a:spLocks noGrp="1"/>
          </p:cNvSpPr>
          <p:nvPr>
            <p:ph type="sldNum" sz="quarter" idx="12"/>
          </p:nvPr>
        </p:nvSpPr>
        <p:spPr>
          <a:xfrm>
            <a:off x="6553200" y="6245225"/>
            <a:ext cx="2133600" cy="476250"/>
          </a:xfrm>
          <a:prstGeom prst="rect">
            <a:avLst/>
          </a:prstGeom>
        </p:spPr>
        <p:txBody>
          <a:bodyPr/>
          <a:lstStyle/>
          <a:p>
            <a:fld id="{EB93197A-3F76-4A7B-B83E-2FA9EE1B593E}" type="slidenum">
              <a:rPr lang="en-US"/>
              <a:pPr/>
              <a:t>9</a:t>
            </a:fld>
            <a:endParaRPr lang="en-US"/>
          </a:p>
        </p:txBody>
      </p:sp>
      <p:pic>
        <p:nvPicPr>
          <p:cNvPr id="15364" name="Picture 4" descr="acorn"/>
          <p:cNvPicPr>
            <a:picLocks noChangeAspect="1" noChangeArrowheads="1"/>
          </p:cNvPicPr>
          <p:nvPr/>
        </p:nvPicPr>
        <p:blipFill>
          <a:blip r:embed="rId3"/>
          <a:srcRect/>
          <a:stretch>
            <a:fillRect/>
          </a:stretch>
        </p:blipFill>
        <p:spPr bwMode="auto">
          <a:xfrm>
            <a:off x="685800" y="1828800"/>
            <a:ext cx="1963738" cy="2190750"/>
          </a:xfrm>
          <a:prstGeom prst="rect">
            <a:avLst/>
          </a:prstGeom>
          <a:noFill/>
        </p:spPr>
      </p:pic>
      <p:pic>
        <p:nvPicPr>
          <p:cNvPr id="15365" name="Picture 5" descr="oaksesile"/>
          <p:cNvPicPr>
            <a:picLocks noChangeAspect="1" noChangeArrowheads="1"/>
          </p:cNvPicPr>
          <p:nvPr/>
        </p:nvPicPr>
        <p:blipFill>
          <a:blip r:embed="rId4"/>
          <a:srcRect/>
          <a:stretch>
            <a:fillRect/>
          </a:stretch>
        </p:blipFill>
        <p:spPr bwMode="auto">
          <a:xfrm>
            <a:off x="762000" y="4343400"/>
            <a:ext cx="1901825" cy="1981200"/>
          </a:xfrm>
          <a:prstGeom prst="rect">
            <a:avLst/>
          </a:prstGeom>
          <a:noFill/>
        </p:spPr>
      </p:pic>
      <p:pic>
        <p:nvPicPr>
          <p:cNvPr id="15366" name="Picture 6" descr="insect_life_cycle"/>
          <p:cNvPicPr>
            <a:picLocks noChangeAspect="1" noChangeArrowheads="1"/>
          </p:cNvPicPr>
          <p:nvPr/>
        </p:nvPicPr>
        <p:blipFill>
          <a:blip r:embed="rId5"/>
          <a:srcRect/>
          <a:stretch>
            <a:fillRect/>
          </a:stretch>
        </p:blipFill>
        <p:spPr bwMode="auto">
          <a:xfrm>
            <a:off x="5029200" y="1981200"/>
            <a:ext cx="3333750" cy="3933825"/>
          </a:xfrm>
          <a:prstGeom prst="rect">
            <a:avLst/>
          </a:prstGeom>
          <a:noFill/>
        </p:spPr>
      </p:pic>
    </p:spTree>
    <p:extLst>
      <p:ext uri="{BB962C8B-B14F-4D97-AF65-F5344CB8AC3E}">
        <p14:creationId xmlns:p14="http://schemas.microsoft.com/office/powerpoint/2010/main" val="652952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3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374</TotalTime>
  <Words>2075</Words>
  <Application>Microsoft Office PowerPoint</Application>
  <PresentationFormat>On-screen Show (4:3)</PresentationFormat>
  <Paragraphs>228</Paragraphs>
  <Slides>28</Slides>
  <Notes>17</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Executive</vt:lpstr>
      <vt:lpstr>Introduction to the Orders of Self</vt:lpstr>
      <vt:lpstr>Self-transcendence</vt:lpstr>
      <vt:lpstr>Aspects of awareness</vt:lpstr>
      <vt:lpstr>Perspectives</vt:lpstr>
      <vt:lpstr>Lens: Cognitive Maps</vt:lpstr>
      <vt:lpstr>          The Moment [Dualism]</vt:lpstr>
      <vt:lpstr>Focus: Four realms of experience [Dimensionalism]</vt:lpstr>
      <vt:lpstr>Maslow’s Hierarchy [Developmentalism] </vt:lpstr>
      <vt:lpstr>Stages of Development</vt:lpstr>
      <vt:lpstr>Stages of Development</vt:lpstr>
      <vt:lpstr>Distinguishing between:</vt:lpstr>
      <vt:lpstr>Locus: Identification and Self</vt:lpstr>
      <vt:lpstr>Distal and Proximal Self</vt:lpstr>
      <vt:lpstr>Lens: Cognitive Maps</vt:lpstr>
      <vt:lpstr>States and Stages</vt:lpstr>
      <vt:lpstr>Transformation is the movement from one stage to a more structurally complex and effective stage of development.</vt:lpstr>
      <vt:lpstr>PowerPoint Presentation</vt:lpstr>
      <vt:lpstr>First Order</vt:lpstr>
      <vt:lpstr>Second Order</vt:lpstr>
      <vt:lpstr>Third Order</vt:lpstr>
      <vt:lpstr>Fourth Order</vt:lpstr>
      <vt:lpstr>Fifth Order of Self</vt:lpstr>
      <vt:lpstr>Sixth Order of Self</vt:lpstr>
      <vt:lpstr>Seventh Order of Self</vt:lpstr>
      <vt:lpstr>Eighth Order of Self</vt:lpstr>
      <vt:lpstr>Process of creating a Self</vt:lpstr>
      <vt:lpstr>Technologies for Transformation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Orders of Self</dc:title>
  <dc:creator>Mark Lee Robinson</dc:creator>
  <cp:lastModifiedBy>Mark Robinson</cp:lastModifiedBy>
  <cp:revision>26</cp:revision>
  <cp:lastPrinted>2014-05-16T01:26:42Z</cp:lastPrinted>
  <dcterms:created xsi:type="dcterms:W3CDTF">2012-07-25T01:53:01Z</dcterms:created>
  <dcterms:modified xsi:type="dcterms:W3CDTF">2017-08-04T01:19:51Z</dcterms:modified>
</cp:coreProperties>
</file>